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0"/>
  </p:notesMasterIdLst>
  <p:sldIdLst>
    <p:sldId id="257" r:id="rId2"/>
    <p:sldId id="258" r:id="rId3"/>
    <p:sldId id="313" r:id="rId4"/>
    <p:sldId id="302" r:id="rId5"/>
    <p:sldId id="308" r:id="rId6"/>
    <p:sldId id="316" r:id="rId7"/>
    <p:sldId id="317" r:id="rId8"/>
    <p:sldId id="318" r:id="rId9"/>
    <p:sldId id="312" r:id="rId10"/>
    <p:sldId id="259" r:id="rId11"/>
    <p:sldId id="260" r:id="rId12"/>
    <p:sldId id="261" r:id="rId13"/>
    <p:sldId id="262" r:id="rId14"/>
    <p:sldId id="263" r:id="rId15"/>
    <p:sldId id="264" r:id="rId16"/>
    <p:sldId id="265" r:id="rId17"/>
    <p:sldId id="266" r:id="rId18"/>
    <p:sldId id="267" r:id="rId19"/>
    <p:sldId id="269" r:id="rId20"/>
    <p:sldId id="270" r:id="rId21"/>
    <p:sldId id="271" r:id="rId22"/>
    <p:sldId id="30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303" r:id="rId37"/>
    <p:sldId id="285" r:id="rId38"/>
    <p:sldId id="286" r:id="rId39"/>
    <p:sldId id="287" r:id="rId40"/>
    <p:sldId id="321" r:id="rId41"/>
    <p:sldId id="291" r:id="rId42"/>
    <p:sldId id="304" r:id="rId43"/>
    <p:sldId id="305" r:id="rId44"/>
    <p:sldId id="306" r:id="rId45"/>
    <p:sldId id="315" r:id="rId46"/>
    <p:sldId id="292" r:id="rId47"/>
    <p:sldId id="293" r:id="rId48"/>
    <p:sldId id="294" r:id="rId49"/>
    <p:sldId id="295" r:id="rId50"/>
    <p:sldId id="296" r:id="rId51"/>
    <p:sldId id="297" r:id="rId52"/>
    <p:sldId id="298" r:id="rId53"/>
    <p:sldId id="299" r:id="rId54"/>
    <p:sldId id="319" r:id="rId55"/>
    <p:sldId id="320" r:id="rId56"/>
    <p:sldId id="309" r:id="rId57"/>
    <p:sldId id="300" r:id="rId58"/>
    <p:sldId id="310" r:id="rId5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7" autoAdjust="0"/>
    <p:restoredTop sz="94434" autoAdjust="0"/>
  </p:normalViewPr>
  <p:slideViewPr>
    <p:cSldViewPr snapToGrid="0">
      <p:cViewPr varScale="1">
        <p:scale>
          <a:sx n="113" d="100"/>
          <a:sy n="113" d="100"/>
        </p:scale>
        <p:origin x="12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9.68992" units="1/cm"/>
          <inkml:channelProperty channel="Y" name="resolution" value="39.58763" units="1/cm"/>
          <inkml:channelProperty channel="T" name="resolution" value="1" units="1/dev"/>
        </inkml:channelProperties>
      </inkml:inkSource>
      <inkml:timestamp xml:id="ts0" timeString="2015-04-28T16:47:11.50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FF0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002060"/>
    </inkml:brush>
    <inkml:brush xml:id="br5">
      <inkml:brushProperty name="width" value="0.05292" units="cm"/>
      <inkml:brushProperty name="height" value="0.05292" units="cm"/>
      <inkml:brushProperty name="color" value="#C00000"/>
    </inkml:brush>
  </inkml:definitions>
  <inkml:trace contextRef="#ctx0" brushRef="#br0">24441 529 0,'0'33'46,"0"0"-14,0 0-32,-33-33 15,0 67-15,0-1 16,-67 66 0,1-99-16,66 66 15,0-33-15,-33 1 16,-232 363 15,100-67-15,165-263-1,-232 230 1,199-197-16,33-100 16,0 0-1,-33 66-15,33-33 16,-33 0-16,32 0 15,1 67 1,-99 65-16,99-165 16,-33 33-1,66-33 1,-33 34 0,0-34-1,0-33-15,33 33 16,0 0-16,0-66 94,0 0-94,33 0 15,0-100-15,66 1 16</inkml:trace>
  <inkml:trace contextRef="#ctx0" brushRef="#br0" timeOffset="1412.1415">24408 430 0,'0'33'0,"-33"-33"16,33 33 15,0 0-31,0 0 32,33 0-17,0 0 1,-33 0-16,99 1 15,-66 32-15,33-33 16,34 33-16,-34 0 16,66 33-16,-33 0 15,33-32-15,34 32 16,-34 33-16,34-33 16,-1-32-16,-66 32 15,33 0-15,-32-66 16,-1 66-16,0-66 15,-33 33-15,0-32 16,0 32-16,1-66 16,-34 66-16,33-33 15,0 0-15,-33 0 16,0-33-16,-33 33 16,33-33-16,-33 33 15,66 0-15,-66 0 0,33 0 16,1 0-1,-1-33-15,-33 34 16,33-34-16,-33 33 16,33 0-16,0-33 15,0 0 48,-33 33-63</inkml:trace>
  <inkml:trace contextRef="#ctx0" brushRef="#br0" timeOffset="2403.1249">22258 3638 0,'0'0'0,"33"0"0,0 0 16,0 0-16,67 0 15,-1 0-15,99 33 16,34 0-16,-34 0 15,100 0-15,-34 0 16,1 0-16,0 34 16,-1-67-16,67 33 15,-67 0-15,1 0 16,33-33-16,363 0 16,-363 33-1,-100-33-15,1 0 16,-67 0-16,33 0 15,34 0-15,-34 0 0,34 0 16,-67 0-16,-33 0 16,33-33-1,-66 33-15,34 0 0,-34 0 16,0 0-16,0 0 16,0 0-16,-33 0 15,0 0-15,1 0 16,-1 0-1,0 0-15,0 0 16,-33-33 78,0 0-94,0 0 15,-33-67 1</inkml:trace>
  <inkml:trace contextRef="#ctx0" brushRef="#br0" timeOffset="2845.7866">27318 2414 0,'0'33'15,"0"0"1,0 1 15</inkml:trace>
  <inkml:trace contextRef="#ctx0" brushRef="#br0" timeOffset="3447.2209">27120 2646 0,'33'33'78,"33"0"-62,33 33-16,0-33 16,67 66-16,-1 1 15,199 230 1,-265-197-16,-33-34 16,0-33-16,1 0 15,-34 0-15,0-33 16,0 0-1,0-33 17</inkml:trace>
  <inkml:trace contextRef="#ctx0" brushRef="#br0" timeOffset="4637.6983">24176 2447 0,'-33'0'31,"0"33"16,0 34-31,33 32-16,-66 33 15,33-33-15,-33 67 16,33-34-16,33 0 15,-67-32-15,34-1 16,0-33-16,33-33 16,0 0-16,-33-33 31,0 0 0,0-99-31,33 33 16,0-67-16,0 34 15,0-66-15,33 66 16,0-34-16,33-65 0,-33 99 16,-33-67-1,34 67-15,-34 66 0,33 0 16,0 33 46,33 33-46,-33-33-16,33 66 16,33 33-16,1 1 15,32-1-15,-33 33 16,66 33-16,-98-98 16,-34 32-16,-33-33 15,66-33-15,-66 0 16,0 0-16,33 0 15,33 33-15,-66-33 16,0 1-16,33-1 16,-33 0-16,0 0 15</inkml:trace>
  <inkml:trace contextRef="#ctx0" brushRef="#br0" timeOffset="4993.3927">24044 3142 0,'0'-33'31,"0"0"-15,33 33-16,-33-66 15,66 66-15,0-33 16,-33-1-16,67 1 15,-34 0-15,0 33 16,-33 0-16,0 0 16,66 0-16,-99 33 15,33 34-15,0-67 16,-33 33-16,34 33 16,-1-66-1,0 0-15</inkml:trace>
  <inkml:trace contextRef="#ctx0" brushRef="#br0" timeOffset="6063.2849">25036 2480 0,'-33'0'63,"33"67"-16,33 32-32,199 628 16,-232-660-31,33-1 16,0 33-16,0-33 16,0-66-16,-33 33 15,0-99 79,-66 33-94,66 0 16,0 0-16,-33-33 15,-33 0-15,33-67 16,-1 1-16,-65-166 16,33 166-1,33 0-15,33 32 16,0 67-16,0-33 0,0 33 15,0 0-15,0-33 16,66 0 0,0 33-16,0 0 15,34 0-15,65-34 16,-33 67 0,-32 0-16,-1 0 15,-33 0-15,-33 0 16,33 34-16,0 32 15,0 0-15,1 0 0,-34 33 16,33 33-16,-33-32 16,33 32-16,0-33 15,-33 0-15,-33 1 16,0 32-16,0-66 16,0 33-16,0 1 15,-66-1-15,33-33 16,0-33-16,0 33 15,-99-33-15,32 33 16,34-66-16,-66 0 16,33 33-16,33-33 15,-1 0 1,34-33-16,-33 33 0,33-33 16,0 33-16,-33-66 15,66 33 1,0 0-16,-33 33 15,33-33-15,33 33 47</inkml:trace>
  <inkml:trace contextRef="#ctx0" brushRef="#br0" timeOffset="12026.6154">27616 1588 0,'33'33'125,"-33"0"-110,0 0-15,33 0 16,0 0-16,-33 0 16,0 0-1,0 0 17,0 0-17,33 0-15,-33 0 16,0 0-16,33 34 15,0-1-15,0 0 16,-33 0-16,33 33 16,1-33-16,-34-33 0,33 34 15,0-34-15,-33 0 16,0 0 0,0 0 15,33-33-31,-33 33 31,33 0-15,0 0 15,-33-66 16,33-33-32,-33 0-15</inkml:trace>
  <inkml:trace contextRef="#ctx0" brushRef="#br0" timeOffset="12785.0445">28575 1356 0,'33'0'0,"-33"33"16,0 33-1,0-33 1,0 33 0,-33-32-1,-33 32 1,33 0-16,0-33 15,-33 33-15,-1-33 16,34-33 0,-33 66-16,0-66 15,33 0-15,-33 66 0,33-66 16,0 0 0,66 33 77,33 1-77,0-1-16,66 0 16,67 33-16,-1-33 15,-65 0-15,-1 0 16,-33-33-16,0 0 15,-33 0-15,-33 0 0,1 0 16,-1 0 47,0 0-17</inkml:trace>
  <inkml:trace contextRef="#ctx0" brushRef="#br0" timeOffset="14112.5362">29633 1488 0,'-33'0'31,"66"33"1,0 34-17,0 32-15,34-66 16,-67 66-16,66-33 16,-33 33-16,-33-32 15,66-1-15,-33 0 16,-33-33-16,0 0 15,33-33-15,-33 33 63,-33-33-32,0 0-31,33-33 16,-66 0-16,33 0 15,33 0-15,-33-66 16,-33 32-16,32-32 16,1 33-16,0-33 15,0 0-15,0-1 16,33 1-16,0 66 16,0 0-16,0-33 15,0 33 1,66 33 15,-33 0-15,232 0 15,99 0-15,-298 0-1,-33 66-15,66-66 16,-66 66-16,0-66 15,34 66-15,-34-33 16,-33 33-16,66-32 0,-66 32 16,66 33-16,-33-33 15,-33-33-15,0 33 16,0-33-16,0 33 16,0-32-16,0-1 15,-33-33-15,33 66 16,-33-66-1,0 33-15,0-33 16,0 0-16,0 0 16,-1 33-16,1-33 15,0 0 1,0 0-16,0 0 47,0 0-32,0-33 1,0 33-16,0 0 47,0 0-31,0 0 62</inkml:trace>
  <inkml:trace contextRef="#ctx0" brushRef="#br0" timeOffset="15226.9934">31783 1224 0,'-33'0'110,"0"0"-110,-33 0 15,33 33-15,-33 0 0,32 0 16,1 33 0,33-33-16,-33 0 15,0 33-15,33-33 16,0 67-16,0-67 15,0 33-15,0-33 16,0 33-16,0-33 16,0 0-16,0 0 15,0 0-15,0 0 16,33-33-16,-33 34 16,33-34-16,-33 33 15,33 0-15,1 0 16,-1-33-16,0 33 15,33 33-15,0-66 16,-33 0-16,0 0 16,66 0-16,-32 0 15,-1-33-15,33-33 16,-33 33-16,-33 0 16,0 33 30,0 0-14</inkml:trace>
  <inkml:trace contextRef="#ctx0" brushRef="#br0" timeOffset="18627.2921">18752 8103 0,'-33'-33'125,"33"-33"-125,-33 0 15,-33-34-15,33 1 16,0 0-16,-33-33 15,33 65-15,33 1 16,-33 0-16,0-33 16,33 33-16,-34 0 15,34 33-15,0-34 16,0 1-16,0 33 16,0 0-16,0 0 15,0 0-15,0 0 16,34 0-16,-1 0 15,0 0-15,0 0 16,0 0-16,0 33 16,0-34-16,0 34 15,33 0-15,0 0 16,-33 0 0,0 34-1,34-1-15,-1 33 0,-33-33 16,0 33-16,0 0 15,0 33-15,0-33 16,0 1-16,33 65 16,1 0-16,-34 0 15,0-32-15,-33 32 16,33 0-16,0-66 16,-33 1-16,0-1 15,0-33-15,0 33 16,0-33-1,0 0 1</inkml:trace>
  <inkml:trace contextRef="#ctx0" brushRef="#br0" timeOffset="19103.6721">18785 8202 0,'0'-33'47,"67"33"-31,-1-33-16,0 0 15,33 0-15,0 0 16,1-33-16,-67 66 16,0 0-1,0 0-15,0 0 32,0 0-1,-33 33 16,0-99 0</inkml:trace>
  <inkml:trace contextRef="#ctx0" brushRef="#br0" timeOffset="20002.4635">18653 5788 0,'-33'0'16,"0"0"-16,0 0 16,0 0-16,-33 0 15,33 0-15,0 0 16,-1 0-16,1 0 16,0 0-16,0 0 15,0 0-15,0 0 16,0 33-1,33 0 1,0 0 0,-33-33-1,33 66-15,0-33 16,0 33 0,0-33-16,33 67 15,33-1-15,-33-66 16,0 33-16,0 0 15,0-66-15,34 66 16,-34-66 0,0 0-1,0 0-15,0 0 16,0 0-16,0-33 16,33 33-16,0-33 15,-33-33-15,0 66 16,1-66-16,32 33 15,-33 0 1,0-33-16,-33 33 16,0-1-1,0 1-15,0-33 16,0 0 0,0 33-16,-33 0 15,0-33-15,0 33 0,0 0 16,-34 0-16,-32 0 15,66-1-15,-33 34 16,-33 0-16,66 0 16,-67 34-16,34-1 15,33 0-15,0 0 16,-33-33 0</inkml:trace>
  <inkml:trace contextRef="#ctx0" brushRef="#br0" timeOffset="21507.4281">19612 6515 0,'0'67'63,"66"-1"-47,-33-33-16,-33 66 15,0-33-15,34 0 16,-34 0-16,33-33 15,-33 34-15,0 32 16,0-66-16,0 0 16,0 33-16,66-66 187,-33 0-171,0 0-1,0 0-15,66 0 16,0 0-16,34 0 16,-1 0-16,-33 0 15,133 0-15,-100 0 16,33 0-16,1-66 16,-34 33-16,-66 33 0,0 0 15,-66-33 1,-33 33 78,-99-33-79,33 0-15,-34-67 16</inkml:trace>
  <inkml:trace contextRef="#ctx0" brushRef="#br0" timeOffset="22222.2643">19579 6284 0,'33'0'47,"0"0"-32,33 0-15,34 0 16,-1-66-16,33 66 15,-33-33-15,1 33 16,-1 0-16,-33 0 16,0 0-16,-33 0 15,0 0-15,0 0 16,0 0-16,-33 33 31,34-33-31,-1 0 0,0 0 16,0 33-16,33-33 15,-33 0-15,66 0 16,-66 0-16,33 33 16,-33-33-16,1 33 15,32 66 1,-33-33 0,0-33-1,-33 34 1,33-34-16,0 33 15,-33-33-15,0 33 0,33 33 16,-33-33-16,0 0 16,0 1-16,33-1 15,-33-33-15,33 0 16,-66-33 62,0 0-15</inkml:trace>
  <inkml:trace contextRef="#ctx0" brushRef="#br0" timeOffset="22927.9276">19711 7408 0,'-33'0'15,"33"33"48,0 0-63,0 34 16,-66-34-16,66 0 15,-33 66-15,0-66 16,0 33-16,33 0 15,-33-33-15,33 1 16,0-68 93</inkml:trace>
  <inkml:trace contextRef="#ctx0" brushRef="#br0" timeOffset="23564.7685">21332 7375 0,'0'33'78,"-33"0"-62,0 34-16,0-1 15,-33 0-15,66 0 16,-66 0-16,-1 0 15,34-33-15,-33 34 16,33-34-16,-33 33 16,33-33-1,0-33-15,0-33 63,33 0-48,0 0 1,0 0 0,0-1-16</inkml:trace>
  <inkml:trace contextRef="#ctx0" brushRef="#br0" timeOffset="23942.8869">19976 8004 0,'-33'0'16,"0"0"-1,0 0 16,-33 0-31,33 0 16</inkml:trace>
  <inkml:trace contextRef="#ctx0" brushRef="#br0" timeOffset="24633.2889">19678 8004 0,'0'0'16,"1125"-33"140,-1092 33-156,0 0 16,33-33-16,-33-1 15,33 34 1,-33 0-16,1 0 0,-1 0 16,0 0 30,0 0-30</inkml:trace>
  <inkml:trace contextRef="#ctx0" brushRef="#br0" timeOffset="27357.9302">29336 6085 0,'0'33'93,"0"34"-93,33 32 16,0 0-16,0 0 16,-33 1-16,0-1 15,0 33-15,0-33 16,0 0-16,0 1 16,0-34-16,0 0 15,0 0-15,0 0 16,0 0-1,0 1-15,0-1 16,0-33-16,0 0 16,0 0-1,0 0-15,0 0 16,0 33 0,0-33-16,0 0 15,0 0-15,-33 1 16,33 32-16,0-33 15,0 0-15,0 33 16,0-33-16,0 0 16,0 0 77,33-33-61,33 33-32,0-33 15,0 33-15,34-33 16,-1 0-16,-33 0 16,33 0-16,0 0 0,-32 0 15,32 0-15,-33 0 16,0 0-16,0 0 15,0 0-15,-33 0 16,0 0-16,67 0 16,-67 0-16,33 0 15,0-33-15,0 33 16,0-33-16,-33 0 16,0 33-16,1 0 15,-1 0-15,-33-33 47,0 0-31,0 0-16,0 0 15,0-33-15,0 0 16,0 32-16,0-65 16,0 0-16</inkml:trace>
  <inkml:trace contextRef="#ctx0" brushRef="#br0" timeOffset="28281.2491">29137 5722 0,'33'0'16,"0"33"-16,34-33 16,-1 33-16,0-33 15,165 33 1,-98-33-16,-67 0 16,33 0-1,0 0-15,-33 33 0,1-33 16,32 33-16,0-33 15,33 0-15,-66 0 16,34 0-16,65 0 16,-66 0-16,0 0 15,1 0-15,-1 0 16,-33 0-16,0-33 16,-33 33-16,0 0 15,0 0 1,0 33 15,0 0-31,-33 33 16,34-66-16,-34 66 15,33 0 1,-33-32-16,0 65 0,0 0 16,0 33-16,0-32 15,0 32-15,0 0 16,-33 0-16,33-32 15,-34 32-15,34-33 16,-33-33-16,33 0 16,0-33-16,0 1 15,0-1-15,0 0 16,0 0-16,0 0 16,0 0-16,0 33 15,0-33-15,0 0 16,0 0-16,0 33 15,0-32 1,-33-34 31,33-100-31,-33 67-16,33 0 15,-33 0-15,0 33 16,-33-33-1</inkml:trace>
  <inkml:trace contextRef="#ctx0" brushRef="#br0" timeOffset="28949.1058">30063 6482 0,'66'0'63,"34"0"-47,-34 0-16,33 0 15,0 0-15,-33 0 16,-33 0-16,34 0 0,-34 0 15,0 0-15,0 0 47,0 0-31,33 0 0,0 0-16,-33 0 15,0 0 1</inkml:trace>
  <inkml:trace contextRef="#ctx0" brushRef="#br0" timeOffset="29739.4941">31419 6383 0,'-33'0'31,"0"0"1,0 0-17,0 0 1,33 66-1,-66 0-15,66-33 16,0 1-16,0-1 16,0 0-16,0 0 15,0 0 1,0-66 46,33 0-62,-33-33 16,0 32-16,0 1 16,33 33-16,-33-33 187,-33 33-156,0 0-31,0 0 47</inkml:trace>
  <inkml:trace contextRef="#ctx0" brushRef="#br0" timeOffset="30684.3819">30096 7111 0,'0'0'0,"33"0"62,1 0-46,32 0-16,33-33 0,-33 33 15,-33 0-15,0 0 16,0 0 0</inkml:trace>
  <inkml:trace contextRef="#ctx0" brushRef="#br0" timeOffset="31236.6817">30295 7408 0,'33'0'78,"0"0"-78,33 0 15,0 0-15,-33 0 16,33 0 0,1 0-1,-1-33-15,-33 33 16,0 0-16,33 0 15,-33-33 1</inkml:trace>
  <inkml:trace contextRef="#ctx0" brushRef="#br0" timeOffset="31728.7421">30295 7805 0,'0'-33'15,"33"0"17,0 0-17,33 33-15,0 0 16,33-33-16,-65 33 16,32 0-1,0 0-15,0 0 16,-33 0-1,0 0-15,0 0 16,33 0-16,-66-33 31</inkml:trace>
  <inkml:trace contextRef="#ctx0" brushRef="#br0" timeOffset="35982.6897">20803 6052 0,'-33'0'32,"0"0"15,33-33-32,0-33-15,0 33 16,33-33-16,0-33 15,0 33-15,0-1 16,0-32-16,0 66 16,0-66-16,0 0 15,100-34-15,-67 34 16,66 0-16,-33-66 16,0 98-16,34-32 15,-67 66-15,33-66 16,-33 66-16,33 0 15,-32-33-15,32 33 16,-33 33-16,0-67 16,-33 67-1,-33-33-15,33 33 78,33-33-31,-66 0-31</inkml:trace>
  <inkml:trace contextRef="#ctx0" brushRef="#br0" timeOffset="36711.823">22390 4134 0,'0'-33'0,"33"33"109,1 0-93,-1 0-1,0 0-15,0 0 16,0 0 0,0 33-1,-33 0 1,33-33-16,0 0 15,-33 33 32,-33 0-31,0 0 0,0 34-16,0-34 15,-33 0-15,66 0 16,-67 0-16,1 0 15,0-33 1,33 33-16,0-33 16,33 33-16</inkml:trace>
  <inkml:trace contextRef="#ctx0" brushRef="#br0" timeOffset="38534.1984">29567 5755 0,'0'-33'0,"0"0"31,-33 33-31,0-34 31,0 1-15,0 0-1,0-33-15,0-33 16,-66 0-16,-1 0 16,34-34-16,0 67 15,0 0-15,33 33 16,33 0 0,-33 33-16,33-33 15,-33 33 1,0 0-16,33-33 0,-67 0 15,34 0 1,-33-1 0,66 1-16,-66 0 0,33 33 15,0-66-15,-33 0 16,33 33 0,0 33-1,33-33-15,-33 33 16,-1-33-1,1 33 17,33-33-32,0 66 218,0 0-218,0 0 16,0 0-16,0 66 16,0-33-16,0-33 15,0 1 1,0-1 0,-33-33 77,0 0-61,0-67-17,33 1-15,-33 33 16,33-33-16,0-33 15,0 66-15,0 0 16,0 0 0,0 0-1,33 33 17,-33-34-17,33 34 1,0 0-1,0 0 17,0 0-32,1 34 15,32-34-15,-33 0 16,33 33-16,0 0 16,0-33-16,-33 0 0,0 0 15,34 33 1,-34 0-1,0-33-15,33 33 0,-33-33 16</inkml:trace>
  <inkml:trace contextRef="#ctx0" brushRef="#br0" timeOffset="46188.6916">28013 6945 0,'0'-33'15,"0"0"1,0 0 0,-33 33-1,0 0 1,0 0-1,-1 0 1,1 0-16,-66 33 16,33 0-16,-33 0 15,0 33-15,32-32 16,-32-1-16,0 33 16,33-66-16,33 33 15,-33-33-15,66 33 16,-33-33-1,33 33-15,0 0 16,0 0 0,0 33-1,0-33-15,0 33 0,0 67 16,66-100-16,-33 33 16,0 0-16,-33 0 15,66-33-15,-33 34 16,0-1-16,33-33 15,0 0-15,1 0 16,-1 33-16,0-33 16,33-33-16,33 33 15,-65 0-15,-1 0 16,0 0-16,0 0 16,33-33-16,0 0 15,-32 0-15,32 0 16,-33 0-16,0-33 0,0 0 15,0 0 1,-33-33-16,1 0 16,-34 0-16,0-33 15,0-1-15,0 1 0,-34 0 16,1-33 0,33 32-16,-66 1 0,33 33 15,33 0-15,-66-66 16,0 65-16,66 34 15,-66-33-15,66 0 16,-33 66-16,0-33 16,-1 33-1,-32 0-15,-33 0 16,33 0-16,-66 0 16,-1 0-16,34 66 15,33-66-15,0 0 16,66 33 15</inkml:trace>
  <inkml:trace contextRef="#ctx0" brushRef="#br0" timeOffset="46710.6598">27715 7938 0,'33'33'31,"0"0"-31,33 33 15,67 66-15,-34-33 16,33 34-16,-33-34 16,1 0-16,-1 66 15,0-65-15,-33-1 16,33 0-16,-65 0 16,32-66-16,-66 0 15,33-33-15,-33 33 16,0-99 15,0 0-15,0 33-16,0-33 15,0 33-15</inkml:trace>
  <inkml:trace contextRef="#ctx0" brushRef="#br0" timeOffset="47107.5966">28476 8169 0,'33'33'47,"33"33"-31,66 0-16,-32 34 15,32-1-15,-33 0 16,66-33-16,-98 0 16,-1 0-16,0-32 15,-33-1-15,0-33 16,-33 33-16,33-33 15,0 0-15,0 0 32</inkml:trace>
  <inkml:trace contextRef="#ctx0" brushRef="#br1" timeOffset="78945.1245">21431 6251 0,'-33'0'125,"33"-33"-94,0 0-15,0 0 0,33-1-16,-33 1 15,33 0-15,0-33 16,34 0-16,-67 33 16,66-33-1,-33 0-15,33 0 16,66 32-16,-33-32 15,-32 0-15,-34 33 16,33-33-16,0 33 16,0 0-16,-33 0 15,66 0-15,-32 0 16,-1 0-16,33-34 16,-33 34-16,66-33 15,-66 33-15,1-33 16,-1 33-16,66-33 15,-99 33-15,33-33 16,0 32-16,-33-32 16,34 66-16,-34-66 15,0 33-15,0 0 16,0 0-16,0 0 16,0 0-16,33 33 15,0-66-15,34 33 16,-34-1-16,-33 1 15,0 33-15,33 0 16,-66-33-16,0 0 172,-66 33-125,33-66-47,0 66 15,-33 0-15,32-33 16,1 33-16,-33 0 16,66-33-1,-33 33 17,33-33-32,33 33 140,33 33-124,-33-33-1,1 0-15,32 0 0,0 33 16,33-33-16,-33 0 16,-33 0-1,-33 33 32,0 0-47,0 0 16,0 0-1,0 0-15,0 34 16,0-34 0,0 0-1,-33 0 1,0 0-16,33 0 0,-33 0 31,-33 0 0,66 0-15,-33 0-16,33 0 16,-33-33-1,33 33 17</inkml:trace>
  <inkml:trace contextRef="#ctx0" brushRef="#br1" timeOffset="81655.2657">28410 2844 0,'66'0'62,"0"0"-62,33 0 16,0 33-16,67 0 16,-1 0-16,67-33 15,-1 67-15,34-67 16,32 0-16,67 0 16,-66 0-16,-67 0 15,1-33-15,-1-1 16,-131 1-16,32 0 15,-33 33-15,-66 0 16,33-33-16,-33 0 16,34 33-16,-34 0 15,0 0-15,0-33 16,33 0 0</inkml:trace>
  <inkml:trace contextRef="#ctx0" brushRef="#br1" timeOffset="110359.821">27351 1422 0,'33'0'47,"0"99"15,1 1-46,-1-1-16,0-33 15,33 99-15,-33 1 16,-33-34-16,33 0 16,0 34-16,-33-67 15,33 0-15,-33-66 16,33 0-16,-33 0 15,0-132 142,-33-33-142</inkml:trace>
  <inkml:trace contextRef="#ctx0" brushRef="#br1" timeOffset="111626.1519">27384 1356 0,'33'0'31,"1"0"-31,65 0 16,33 0-16,33-33 16,67 0-16,32 0 15,1 33-15,99-33 16,33 33-16,727-66 16,-661 32-1,0-32-15,0 33 16,-33-33-16,-99-33 15,-100 33-15,-131 66 16,-34 0-16,-33 0 16,0 0-1,0 33 1,0 0 0,0-33-1,-33 33-15,0 0 16,33-33-1,0 0 1,-33 33-16,33-33 16,-33 33-16,0 0 15,0 33 1,0-33-16,0 34 16,0-1-16,0 33 15,-99 0-15,0 166 0,0-133 16,0 67-16,-100 164 31,133-230-31,33-67 0,33-33 16,0 0-16,-33-33 31,0 66 47,-33-33-78,-1 33 16,34-33-16,-66 33 15,33-66-15,0 0 16,-33 0-16,-1 0 16,-164 0-1,98-66-15,133 33 16,-33 33-16,0-33 15,-33 33-15,0-33 16,-1 33-16,-197 0 16,165 0-1,32 0-15,1 0 16,33 0-16,0 0 109,0 0-93</inkml:trace>
  <inkml:trace contextRef="#ctx0" brushRef="#br1" timeOffset="112387.3362">27748 2943 0,'33'0'16,"0"0"-1,0 0-15,0 0 16,34 34-16,-1-1 16,33-33-16,0 33 15,0-33-15,67 0 16,-1 33-16,1-33 16,-1 0-16,0 0 15,-66 0-15,-32 0 16,-34 0-16,0 0 15</inkml:trace>
  <inkml:trace contextRef="#ctx0" brushRef="#br1" timeOffset="122654.638">21960 6582 0,'0'33'78,"0"0"-63,0 0-15,0 0 16,0 33-16,0 0 16,0-33-16,0 66 15,33-66-15,-33 67 16,0-1 0,0-33-16,0-33 15,34 66-15,-34-33 0,0 1 16,0-1-16,0 33 15,33-66-15,-33 33 16,33 33-16,-33-32 16,0 32-16,33 0 15,-33-33-15,0 0 16,0 0-16,33 1 16,-33-1-16,0 33 0,0 0 15,0 0-15,0-32 16,0 32-1,0-33-15,0-33 0,0 0 16,0 33-16,0-33 16,0 33-16,0-33 15,0 1-15,0-1 16,0 0 0,0 33-16,0-33 15,0 0-15,0 33 16,0 0-16,0-33 15,0 34-15,0-34 16,0 0-16,0 0 16,0 33-1,0-33 1,0 0 0,0 0-1,0 0 1,0 0-1,0 0 1,0 0 0,33-33 140</inkml:trace>
  <inkml:trace contextRef="#ctx0" brushRef="#br1" timeOffset="123852.8653">22126 10253 0,'33'0'109,"33"0"-109,0 0 16,0 0-16,34 0 15,-1 0-15,0 0 16,-33 0-16,66 0 16,1 0-16,-34 0 15,-33 0-15,33 0 16,-33 0-16,34 0 15,-1 0-15,-33 0 16,0 0-16,-33 0 16,0 0-16,0 0 15,0 0-15,0 0 16,1 0 0,32 0-1,-33 0 1,0 0-1,0 0 1,0 0 15,33 0-15,0-33-16,0 33 16,67 0-16,-34-67 15,0 67-15,-33 0 16,0 0-16,-32 0 15,-1 0-15,0 0 16,0 0-16,0 0 16,33 0-16,0 0 15,-33 0-15,0 0 16,33 0-16,1 0 16,-1 0-16,-33 0 15,0 0-15,0 0 16,0 0-16,0 0 15,0 0-15,0 0 16,-33-33 62,0 0-31,-99 0-47,33-33 16</inkml:trace>
  <inkml:trace contextRef="#ctx0" brushRef="#br1" timeOffset="125251.4277">22126 6482 0,'0'-33'16,"0"0"-16,33 33 15,0 0 1,33-33-16,0 33 16,-33 0-1,0 0 1,67 0-16,-34 0 15,33 33-15,0 0 16,67-33-16,32 33 16,0-33-16,34 0 0,-1 0 15,-65 0-15,-34 0 16,-33 0-16,-66 0 16,0 0-1,1 0 1,-1 0 15,0 33-15,0-33-1,0 0-15,-33 33 32,33-33-32,0 0 15,-33 34 1,33-34-16,0 66 15,-33 0-15,33-33 16,-33 66-16,33 0 16,-33 1-16,33-1 15,0 0-15,0 33 16,34-33-16,-67 67 0,33-67 16,33 33-1,-33-32-15,0-1 16,-33 0-16,33-33 0,-33 0 15,0 0-15,33 34 16,-33-34-16,0 33 16,33-33-16,0-33 15,-33 0-15,0 33 16,33 1-16,-33-34 16,0 0-16,0 33 15,0-33-15,0 0 16,0 0-16,0 33 15,33-33-15,-33 0 16,0 34-16,0-34 16,0 0-16,0 33 15,0 0-15,0 0 16,0 0-16,0-33 16,0 0-16,0 34 15,0-1-15,0-33 16,0 0-16,0 33 15,0-33 17,33-33 77,1 0-93,-34-33-16,0 0 15</inkml:trace>
  <inkml:trace contextRef="#ctx0" brushRef="#br2" timeOffset="154282.1056">33172 4167 0</inkml:trace>
  <inkml:trace contextRef="#ctx0" brushRef="#br2" timeOffset="157269.3765">33834 5722 0,'-33'0'156,"-100"0"-156</inkml:trace>
  <inkml:trace contextRef="#ctx0" brushRef="#br3" timeOffset="164378.9473">22225 6978 0,'0'33'141,"0"34"-126,0-34 1,0 0-1,33 33 1,-33-33 0,0 0-16,0 0 15,33-33-15,-33 33 32,0 0-17,0 0 1,0 0-16,0 0 15,0 34 1,0-34 15,0 0 79</inkml:trace>
  <inkml:trace contextRef="#ctx0" brushRef="#br3" timeOffset="164732.9386">22390 7739 0,'-33'0'31,"0"0"0</inkml:trace>
  <inkml:trace contextRef="#ctx0" brushRef="#br3" timeOffset="165569.3552">22291 7640 0,'33'0'78,"0"33"-62,100 0-1,-100 0-15,0-33 16,66 33-16,-33-33 16,33 0-16,133 0 15,-133 0 1,0-33-16,34 33 15,-34 0-15,-33 0 16,0 0 0,-33 0-16,0 0 15,33 0-15,-33 0 0,34 0 16,-34 0-16,33 0 16,0 0-16,99 0 15,-132 0 1,34-33-1,32 33-15,-33 0 16,-66-33 0,33 33-16,0 0 47</inkml:trace>
  <inkml:trace contextRef="#ctx0" brushRef="#br3" timeOffset="166730.2109">22192 6978 0,'33'0'31,"33"33"-15,0-33-16,0 0 16,34 0-16,-1 0 15,33-33-15,67 0 16,65-33-1,-98 33-15,-34 0 16,66 33 0,-165 0-1,0 0-15,0 0 16,34 0-16,32 0 16,-33 0-1,-33 0-15,33 0 0,-66-33 16,66 33-16,-33 0 15,1 0 32,-1 0-31,0 33 0,-33 0-1,33-33 1,0 33-16,-33 33 15,0-33-15,33 0 0,0 1 16,-33-1-16,0 0 16,0 0-1,33 0-15,-33 0 16,33 0-16,-33 33 16,0-33-1,0 0-15,0 33 16,0-33-1,0 1-15,0-1 16,0 0 15,0 0 110,33-33-110,0 0 0</inkml:trace>
  <inkml:trace contextRef="#ctx0" brushRef="#br4" timeOffset="180776.8474">22457 8169 0,'0'33'78,"0"0"-63,0 0 1,0 0-16,0 0 0,0 34 16,0-34-1,0 0-15,0 0 0,33 0 16,-33 0-16,0 0 15,33 0-15,0 33 16,-33-33-16,0 0 16,33 0-1,-33 34 1,0-34 0,0 33-16,33-33 15,-33 0-15,0 33 16,0 0-16,33-66 15,-33 66-15,33-33 16,-33 0-16,0 1 16,0-1-16,0 0 15,0 33-15,0-33 16,0 0 0,0 0-16,0 0 15,0 0 1,0 0-1,0 0-15,0 0 16,0 1 0,0-1-16,0 0 15,0 0 1,0 0 0,0 0-1,0 0 16</inkml:trace>
  <inkml:trace contextRef="#ctx0" brushRef="#br4" timeOffset="182189.2993">22754 9955 0,'33'0'141,"33"0"-141,-33 0 0,1 0 16,32 0-1,33 0-15,-33 0 0,0 0 16,-33 0-16,0 0 16,0 0-1,0 0-15,1 0 16,32 0-1,-33 0 1,33 0 0,0-33-1,-33 33-15,0-33 16,33 33-16,0-33 16,-66 0-1,34 33-15,-1 0 31,0 0-15,0 0 0,0 0-1,0 0-15,33 0 16,0 0-16,-33 0 16,0 0-16,0 0 15,1 33 1,-1-33-1,0 0 1,0 0-16,0 0 16,0 0-1,0 0-15,0 0 16,0 0 0,0 0-1,0 0-15,0 0 16,0 0-16,0 0 0,1 0 15,-1 0 1,0 0 15,0 33-15,0-33 0,0 0-1,-66 0 95,-66-33-110</inkml:trace>
  <inkml:trace contextRef="#ctx0" brushRef="#br4" timeOffset="183946.296">22490 8202 0,'33'0'31,"0"0"1,0 0-17,33 0 1,0 0-16,0-33 16,0 0-16,34 33 0,-1 0 15,-33-33 1,66 0-16,-66 0 0,-33 33 15,1 0 1,-1 0-16,0 0 16,33 0-1,33 0 1,-66 0-16,0 0 16,0 0-16,33 0 15,1 0-15,-34 0 16,66 0-16,-33 0 15,33 0-15,-33 0 16,-33 0-16,1 33 16,32-33-16,-33 0 15,0 0-15,33 0 16,-33 0 46,0 0-30,-33 33-32,33-33 15,-33 33 1,33-33-16,0 0 16,0 33 62,0-33-63,-33 33 95,0 0-95,0 0-15,0 0 16,34 0-16,-34 0 16,0 34-16,0-34 15,0 33 1,33-33-16,0 66 15,-33-33 1,0-33-16,0 0 16,0 0-16,0 1 15,0 32-15,0-33 16,0 33 0,33 0-1,-33-33-15,33 0 16,-33 0-16,0 0 15,0 0-15,0 0 16,33 1-16,-33-1 16,0 0-16,0 0 15,0 0-15,0 99 16,0-99 0,0 0-1,0 0-15,33 0 16,-33 1 15,33-34-31,-33 33 16,0 0-16,33 0 31,0-33 31,0 0-30</inkml:trace>
  <inkml:trace contextRef="#ctx0" brushRef="#br3" timeOffset="199359.2497">22953 8599 0,'-33'0'0,"33"-33"15,-34 33 1,34 33 93,0 0-93,0 33-16,0-33 16,0 33-1,0-33 1,0 34-1,0-34 1,0 0 15,0 0-15,0 0 15,0 0 0,0 0 1,0 0 30,34-33-62,-1 0 31,0 0-31,0 0 16,33 33 0,-33-33-1,0 0 1,0 0 0,0 0-16,0 0 15,33 0-15,1 0 16,-1 0-16,0 0 15,0 0-15,0 0 16,0 0-16,-33 0 16,0 0-16,0 0 15,34 0 1,-34 0 0,33 0-16,0 0 0,-33 0 15,33 0 1,0 0-16,1 0 0,-34 0 15,33 0-15,-33 0 16,0 0 0,0 0-1,0 0 1,0 0 0,0 0-16,0 0 15,0 0-15</inkml:trace>
  <inkml:trace contextRef="#ctx0" brushRef="#br3" timeOffset="200564.0301">22953 8698 0,'0'-66'15,"33"66"1,33-66-16,-33 33 16,0 33-1,0-33-15,0 33 16,33 0 0,0 0-16,34 0 15,-34 0-15,33 0 16,-66 33-16,66 0 15,-66-33-15,33 0 16,1 0-16,-34 0 16,33 0-16,33 0 15,-66 0-15,33 0 16,-33 0 31,0 0-16,1 33-15,32 0-16,-33 0 15,0-33-15,-33 33 16,33-33 15,0 0-15,-33 33-1,0 0 126,33 33-141,-33 1 16,0-34-16,0 33 15,0 0-15,0-33 16,0 0 0,0 0 15,0 0 0,0 0-15,0 0-16,33-33 78,-33 33-63,33-33 1,0 0 0,0 0 15</inkml:trace>
  <inkml:trace contextRef="#ctx0" brushRef="#br5" timeOffset="227868.344">24408 9558 0,'33'-33'250,"33"0"-250,0 0 15,0 0-15,133-33 16,-100 33-16,0-34 15,0 34-15,34 0 16,-67 0-16,33-33 16,0 33-16,67 0 15,-34-33-15,0 33 16,34-33-16,-34 66 16,33-67-16,-32 34 15,32-66-15,-66 33 16,-66 66-16,100-33 15,-67 0-15,-33 33 16,33-66-16,-33 33 0,0 0 16,0 33-16,33-34 15,-33 1-15,-33 0 188</inkml:trace>
  <inkml:trace contextRef="#ctx0" brushRef="#br5" timeOffset="228474.8537">26988 8169 0,'33'0'110,"33"0"-110,0 0 15,33 0-15,33 0 16,-65 0-16,-1 0 16,-33 0-16,0 0 15,0 0 17,-33 33-17,0 33 1,0 0-16,0 1 15,0-1-15,0 0 16,-66 0-16,66 33 16,-33-66-16,-33 0 15,32 33-15,1-66 16,0 0-16,33 34 16,-33-34-1,33 33 32</inkml:trace>
  <inkml:trace contextRef="#ctx0" brushRef="#br5" timeOffset="326170.7541">29369 10220 0,'0'66'94,"33"-33"-94,-33 33 16,0 0-16,33 0 15,-33 33-15,0 1 16,0-34-16,66-33 16,-66 33-16,0 33 15,0-33 1,0-33-16,0 34 16,0 32-16,33-66 15,-33 33-15,0 0 16,0 0-16,0 0 15,33 1-15,-33-1 16,33 33-16,-33-33 16,0 33-16,0 1 15,0-34-15,0 0 16,0 33-16,0-66 16,0 0-16,0 33 15,0 0-15,33 1 16,-33-34-16,0 0 0,0 66 15,0-33-15,0-33 16,0 0-16,0 0 16,0 34-16,0-34 15,0 0-15,0 0 16,0 0-16,0 33 16,0-33-1,0 0-15,0 0 16,0 0-1,0 0 1,0 0 0,0 0-16,0 1 15,0 32 1,0-33-16,0 0 16,0 0 15,0 0-16</inkml:trace>
  <inkml:trace contextRef="#ctx0" brushRef="#br5" timeOffset="326722.2268">29699 13626 0,'34'0'31,"-1"0"-15,0 0-1,33 33-15,-33-33 16,0 33-16,66-33 16,0 0-16,34 0 15,65 0-15,-66 0 16,34 0-16,32 0 0,-65 0 15,-1 0 1,-66-33-16,33 0 16,0 33-16,-66 0 15,1 0-15,-1 0 16,0 0 15,0-33-31,-33 0 0,33 33 16,33-33-16,-33 0 15,33 0-15,33 0 16,-65 0-16,32-1 16,-33-32-1</inkml:trace>
  <inkml:trace contextRef="#ctx0" brushRef="#br5" timeOffset="327892.6716">29468 10319 0,'0'-33'47,"33"33"-32,33 0-15,-33-33 16,33 33-16,67 0 16,32 0-16,0 33 0,34 0 15,32 33 1,1 0-16,-67-66 0,67 0 16,-100 33-16,33 0 15,-132-33 1,34 0-16,-34 0 0,0 0 15,-33 33 1,33-33-16,0 0 16,0 0-1,0 66 1,0-66-16,33 33 16,-66 34-16,33-1 15,34 0-15,-67 33 16,0 0-16,33 1 15,-33-1-15,0 33 16,0 0-16,33 1 16,-33 98-16,0-32 15,0-1-15,0-66 16,0 67-16,0 32 16,0-98-16,0-1 15,0-33-15,0 0 16,0-33-16,0-32 15,0 32-15,-33-66 94,0 0-94,-133 0 16</inkml:trace>
  <inkml:trace contextRef="#ctx0" brushRef="#br5" timeOffset="328986.9778">27781 12105 0,'-33'0'0,"0"0"16,0 0 0,33-33-1,-33 33-15,0 0 16,0 33-1,-33-33-15,33 99 16,-34 66 0,-32-66-16,33 67 15,0-1-15,-33-32 0,33 32 16,-1-33-16,1 34 16,66-67-16,0 0 15,0-33-15,0 0 16,66 0-16,1 34 15,-1-34-15,0 0 16,0 0-16,132 66 16,-131-99-1,-1 1-15,33-1 16,0-33-16,0 0 16,1 0-16,-1 0 0,66-33 15,-33-67-15,34-32 16,-100 33-1,66-67-15,-99 34 0,67-66 16,-34-34 0,0 1-16,-33-1 15,-33-66-15,-33 133 0,-99-66 16,-34 65 0,1 34-16,-67 0 0,67-1 15,-100 34 1,199 66-16,0 33 15,0 0-15,-33 0 16,-34 132-16,-65 1 16,-67 32-16,34 0 15,32 34-15,1-34 16,99-33-16,66-98 16</inkml:trace>
  <inkml:trace contextRef="#ctx0" brushRef="#br5" timeOffset="329548.198">27814 13692 0,'0'33'31,"66"33"-15,1 1-16,65 65 15,33 66-15,-66-65 16,34-1-16,-34 0 16,-33-66-16,33 0 15,-66-32 1,1-34 15,-1-67 16</inkml:trace>
  <inkml:trace contextRef="#ctx0" brushRef="#br5" timeOffset="329954.8559">28509 13395 0,'33'0'47,"0"0"-32,33 0 1,66 33-16,1 66 16,32 33-16,0-66 0,-32 67 15,32-34-15,0-33 16,-65 0-16,-1 33 16,0-33-16,-33-32 15,-33-1-15,0 0 16,1-33-1,-1-33 32</inkml:trace>
  <inkml:trace contextRef="#ctx0" brushRef="#br5" timeOffset="546587.8682">3043 10253 0,'0'33'78,"0"33"-62,0-33-16,0 66 0,0-33 15,0 33-15,0 1 16,0-34-16,0 33 15,0 0-15,0 1 16,0-34-16,0 33 16,0-33-16,0 33 15,33 0-15,0-65 16,-33-1-16,0 33 16,33-66-16,0 33 0,-33 0 31,0 33-16,0-33 17,33 0-32,-33 0 31,0 0 63,0 0-79,0 0-15,0 1 32,0-1-32,-33 33 15,33-33 1</inkml:trace>
  <inkml:trace contextRef="#ctx0" brushRef="#br5" timeOffset="549733.6326">3010 9889 0,'0'-33'31,"0"66"156,0 0-171,0 0-16,0 33 16,0-33-1,0 0-15,-33 33 16,33-33-16,0 1 16,-34-1-16,34 0 15,0 0 126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32619-9942-4C39-A498-6E10376C31E8}" type="datetimeFigureOut">
              <a:rPr lang="bg-BG" smtClean="0"/>
              <a:t>28.4.2015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52065-0DAA-4F37-997C-636A44B5CC22}" type="slidenum">
              <a:rPr lang="bg-BG" smtClean="0"/>
              <a:t>‹#›</a:t>
            </a:fld>
            <a:endParaRPr lang="bg-BG"/>
          </a:p>
        </p:txBody>
      </p:sp>
    </p:spTree>
    <p:extLst>
      <p:ext uri="{BB962C8B-B14F-4D97-AF65-F5344CB8AC3E}">
        <p14:creationId xmlns:p14="http://schemas.microsoft.com/office/powerpoint/2010/main" val="377860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sdn.microsoft.com/en-us/library/windows/hardware/ff553506(v=vs.85).aspx"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Library_(computer_science)" TargetMode="External"/><Relationship Id="rId7" Type="http://schemas.openxmlformats.org/officeDocument/2006/relationships/hyperlink" Target="http://en.wikipedia.org/wiki/Class_(computer_programm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C++" TargetMode="External"/><Relationship Id="rId5" Type="http://schemas.openxmlformats.org/officeDocument/2006/relationships/hyperlink" Target="http://en.wikipedia.org/wiki/Windows_API" TargetMode="External"/><Relationship Id="rId4" Type="http://schemas.openxmlformats.org/officeDocument/2006/relationships/hyperlink" Target="http://en.wikipedia.org/wiki/Wrapper_libra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1</a:t>
            </a:fld>
            <a:endParaRPr lang="en-US" dirty="0"/>
          </a:p>
        </p:txBody>
      </p:sp>
    </p:spTree>
    <p:extLst>
      <p:ext uri="{BB962C8B-B14F-4D97-AF65-F5344CB8AC3E}">
        <p14:creationId xmlns:p14="http://schemas.microsoft.com/office/powerpoint/2010/main" val="287392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000" dirty="0" smtClean="0"/>
              <a:t>An ACL is a list of permissions attached to an object</a:t>
            </a:r>
          </a:p>
          <a:p>
            <a:pPr lvl="1"/>
            <a:endParaRPr lang="en-US" sz="1000" dirty="0" smtClean="0"/>
          </a:p>
          <a:p>
            <a:pPr lvl="1"/>
            <a:r>
              <a:rPr lang="en-US" sz="1000" dirty="0" smtClean="0"/>
              <a:t>The list specifies who or what is allowed to access the object and what operations are allowed to be performed on the object.</a:t>
            </a:r>
          </a:p>
          <a:p>
            <a:pPr lvl="1"/>
            <a:endParaRPr lang="en-US" sz="1000" dirty="0" smtClean="0"/>
          </a:p>
          <a:p>
            <a:pPr lvl="1"/>
            <a:r>
              <a:rPr lang="en-US" sz="1000" dirty="0" smtClean="0"/>
              <a:t>Windows has two forms of access control list</a:t>
            </a:r>
          </a:p>
          <a:p>
            <a:pPr lvl="1"/>
            <a:endParaRPr lang="en-US" sz="1000" dirty="0" smtClean="0"/>
          </a:p>
          <a:p>
            <a:pPr lvl="2"/>
            <a:r>
              <a:rPr lang="en-US" sz="1000" dirty="0" smtClean="0"/>
              <a:t>Discretionary ACL (DACL): </a:t>
            </a:r>
          </a:p>
          <a:p>
            <a:pPr lvl="3"/>
            <a:r>
              <a:rPr lang="en-US" sz="1000" dirty="0" smtClean="0"/>
              <a:t>Grants and denies access to protected resources in windows such as files, shared memory </a:t>
            </a:r>
          </a:p>
          <a:p>
            <a:pPr lvl="3"/>
            <a:endParaRPr lang="en-US" sz="1000" dirty="0" smtClean="0"/>
          </a:p>
          <a:p>
            <a:pPr lvl="2"/>
            <a:r>
              <a:rPr lang="en-US" sz="1000" dirty="0" smtClean="0"/>
              <a:t>System ACL (SACL)</a:t>
            </a:r>
          </a:p>
          <a:p>
            <a:pPr lvl="3"/>
            <a:r>
              <a:rPr lang="en-US" sz="1000" dirty="0" smtClean="0"/>
              <a:t>Used for auditing and in windows vista used to enforce mandatory integrity policy</a:t>
            </a:r>
          </a:p>
          <a:p>
            <a:pPr lvl="3"/>
            <a:endParaRPr lang="en-US" sz="1000" dirty="0" smtClean="0"/>
          </a:p>
          <a:p>
            <a:pPr lvl="1"/>
            <a:r>
              <a:rPr lang="en-US" sz="1000" dirty="0" smtClean="0"/>
              <a:t>Objects that requires protection are assigned a DACL (and possible SACL), which includes SID of object owner as well as a list of access control entries (ACEs)</a:t>
            </a:r>
          </a:p>
          <a:p>
            <a:pPr lvl="1"/>
            <a:endParaRPr lang="en-US" sz="1000" dirty="0" smtClean="0"/>
          </a:p>
          <a:p>
            <a:pPr lvl="1"/>
            <a:r>
              <a:rPr lang="en-US" sz="1000" dirty="0" smtClean="0"/>
              <a:t>Each ACE includes a SID and an access mask</a:t>
            </a:r>
          </a:p>
          <a:p>
            <a:pPr lvl="2"/>
            <a:r>
              <a:rPr lang="en-US" sz="1000" dirty="0" smtClean="0"/>
              <a:t>Access mask could include an ability to read, write, create, delete , modify and so on</a:t>
            </a:r>
          </a:p>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27</a:t>
            </a:fld>
            <a:endParaRPr lang="en-US" dirty="0"/>
          </a:p>
        </p:txBody>
      </p:sp>
    </p:spTree>
    <p:extLst>
      <p:ext uri="{BB962C8B-B14F-4D97-AF65-F5344CB8AC3E}">
        <p14:creationId xmlns:p14="http://schemas.microsoft.com/office/powerpoint/2010/main" val="423233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29</a:t>
            </a:fld>
            <a:endParaRPr lang="en-US" dirty="0"/>
          </a:p>
        </p:txBody>
      </p:sp>
    </p:spTree>
    <p:extLst>
      <p:ext uri="{BB962C8B-B14F-4D97-AF65-F5344CB8AC3E}">
        <p14:creationId xmlns:p14="http://schemas.microsoft.com/office/powerpoint/2010/main" val="209851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35</a:t>
            </a:fld>
            <a:endParaRPr lang="en-US" dirty="0"/>
          </a:p>
        </p:txBody>
      </p:sp>
    </p:spTree>
    <p:extLst>
      <p:ext uri="{BB962C8B-B14F-4D97-AF65-F5344CB8AC3E}">
        <p14:creationId xmlns:p14="http://schemas.microsoft.com/office/powerpoint/2010/main" val="115753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41</a:t>
            </a:fld>
            <a:endParaRPr lang="en-US" dirty="0"/>
          </a:p>
        </p:txBody>
      </p:sp>
    </p:spTree>
    <p:extLst>
      <p:ext uri="{BB962C8B-B14F-4D97-AF65-F5344CB8AC3E}">
        <p14:creationId xmlns:p14="http://schemas.microsoft.com/office/powerpoint/2010/main" val="384735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52065-0DAA-4F37-997C-636A44B5CC22}" type="slidenum">
              <a:rPr lang="bg-BG" smtClean="0"/>
              <a:t>43</a:t>
            </a:fld>
            <a:endParaRPr lang="bg-BG"/>
          </a:p>
        </p:txBody>
      </p:sp>
    </p:spTree>
    <p:extLst>
      <p:ext uri="{BB962C8B-B14F-4D97-AF65-F5344CB8AC3E}">
        <p14:creationId xmlns:p14="http://schemas.microsoft.com/office/powerpoint/2010/main" val="158170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Half of this mixed token is a standard user token: this is what is typically used to determine your memberships and privileges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other half, the administrator token, is invoked only when required: you can do so manually (run as) or automatically (certain tasks in OS are tagged as requiring an admin token)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other half, the administrator token, is invoked only when required: you can do so manually (run as) or automatically (certain tasks in OS are tagged as requiring an admin token)</a:t>
            </a:r>
          </a:p>
          <a:p>
            <a:endParaRPr lang="bg-BG" dirty="0"/>
          </a:p>
        </p:txBody>
      </p:sp>
      <p:sp>
        <p:nvSpPr>
          <p:cNvPr id="4" name="Slide Number Placeholder 3"/>
          <p:cNvSpPr>
            <a:spLocks noGrp="1"/>
          </p:cNvSpPr>
          <p:nvPr>
            <p:ph type="sldNum" sz="quarter" idx="10"/>
          </p:nvPr>
        </p:nvSpPr>
        <p:spPr/>
        <p:txBody>
          <a:bodyPr/>
          <a:lstStyle/>
          <a:p>
            <a:fld id="{23552065-0DAA-4F37-997C-636A44B5CC22}" type="slidenum">
              <a:rPr lang="bg-BG" smtClean="0"/>
              <a:t>53</a:t>
            </a:fld>
            <a:endParaRPr lang="bg-BG"/>
          </a:p>
        </p:txBody>
      </p:sp>
    </p:spTree>
    <p:extLst>
      <p:ext uri="{BB962C8B-B14F-4D97-AF65-F5344CB8AC3E}">
        <p14:creationId xmlns:p14="http://schemas.microsoft.com/office/powerpoint/2010/main" val="281138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 aware that all current user certificate stores inherit the contents of the local machine certificate stores. For example, if a certificate is added to the local machine </a:t>
            </a:r>
            <a:r>
              <a:rPr lang="en-US" sz="1200" b="0" i="0" u="none" strike="noStrike" kern="1200" dirty="0" smtClean="0">
                <a:solidFill>
                  <a:schemeClr val="tx1"/>
                </a:solidFill>
                <a:effectLst/>
                <a:latin typeface="+mn-lt"/>
                <a:ea typeface="+mn-ea"/>
                <a:cs typeface="+mn-cs"/>
                <a:hlinkClick r:id="rId3"/>
              </a:rPr>
              <a:t>Trusted Root Certification Authorities certificate store</a:t>
            </a:r>
            <a:r>
              <a:rPr lang="en-US" sz="1200" b="0" i="0" kern="1200" dirty="0" smtClean="0">
                <a:solidFill>
                  <a:schemeClr val="tx1"/>
                </a:solidFill>
                <a:effectLst/>
                <a:latin typeface="+mn-lt"/>
                <a:ea typeface="+mn-ea"/>
                <a:cs typeface="+mn-cs"/>
              </a:rPr>
              <a:t>, all current user Trusted Root Certification Authorities certificate stores also contain the certificate.</a:t>
            </a:r>
            <a:endParaRPr lang="en-US" dirty="0"/>
          </a:p>
        </p:txBody>
      </p:sp>
      <p:sp>
        <p:nvSpPr>
          <p:cNvPr id="4" name="Slide Number Placeholder 3"/>
          <p:cNvSpPr>
            <a:spLocks noGrp="1"/>
          </p:cNvSpPr>
          <p:nvPr>
            <p:ph type="sldNum" sz="quarter" idx="10"/>
          </p:nvPr>
        </p:nvSpPr>
        <p:spPr/>
        <p:txBody>
          <a:bodyPr/>
          <a:lstStyle/>
          <a:p>
            <a:fld id="{23552065-0DAA-4F37-997C-636A44B5CC22}" type="slidenum">
              <a:rPr lang="bg-BG" smtClean="0"/>
              <a:t>55</a:t>
            </a:fld>
            <a:endParaRPr lang="bg-BG"/>
          </a:p>
        </p:txBody>
      </p:sp>
    </p:spTree>
    <p:extLst>
      <p:ext uri="{BB962C8B-B14F-4D97-AF65-F5344CB8AC3E}">
        <p14:creationId xmlns:p14="http://schemas.microsoft.com/office/powerpoint/2010/main" val="241804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Windows checks the registry to determine the proper place to load DLLs that implement COM objects, but for other DLLs it will check the directories in a defined order. First, Windows checks the directory where it loaded the program (private DLL[7]); any directories set by calling the </a:t>
            </a:r>
            <a:r>
              <a:rPr lang="en-US" dirty="0" err="1" smtClean="0"/>
              <a:t>SetDllDirectory</a:t>
            </a:r>
            <a:r>
              <a:rPr lang="en-US" dirty="0" smtClean="0"/>
              <a:t>() function; the System32, System, and Windows directories; then the current working directory; and finally the directories specified by the PATH environment variable.[9] Applications written for the .NET Framework </a:t>
            </a:r>
            <a:r>
              <a:rPr lang="en-US" dirty="0" err="1" smtClean="0"/>
              <a:t>framework</a:t>
            </a:r>
            <a:r>
              <a:rPr lang="en-US" dirty="0" smtClean="0"/>
              <a:t> (since 2002), also check the Global Assembly Cache as the primary store of shared </a:t>
            </a:r>
            <a:r>
              <a:rPr lang="en-US" dirty="0" err="1" smtClean="0"/>
              <a:t>dll</a:t>
            </a:r>
            <a:r>
              <a:rPr lang="en-US" dirty="0" smtClean="0"/>
              <a:t> files to remove the issue of DLL hell.</a:t>
            </a:r>
          </a:p>
          <a:p>
            <a:endParaRPr lang="en-US" dirty="0"/>
          </a:p>
        </p:txBody>
      </p:sp>
      <p:sp>
        <p:nvSpPr>
          <p:cNvPr id="4" name="Slide Number Placeholder 3"/>
          <p:cNvSpPr>
            <a:spLocks noGrp="1"/>
          </p:cNvSpPr>
          <p:nvPr>
            <p:ph type="sldNum" sz="quarter" idx="10"/>
          </p:nvPr>
        </p:nvSpPr>
        <p:spPr/>
        <p:txBody>
          <a:bodyPr/>
          <a:lstStyle/>
          <a:p>
            <a:fld id="{23552065-0DAA-4F37-997C-636A44B5CC22}" type="slidenum">
              <a:rPr lang="bg-BG" smtClean="0"/>
              <a:t>58</a:t>
            </a:fld>
            <a:endParaRPr lang="bg-BG"/>
          </a:p>
        </p:txBody>
      </p:sp>
    </p:spTree>
    <p:extLst>
      <p:ext uri="{BB962C8B-B14F-4D97-AF65-F5344CB8AC3E}">
        <p14:creationId xmlns:p14="http://schemas.microsoft.com/office/powerpoint/2010/main" val="322288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hangingPunct="1"/>
            <a:r>
              <a:rPr lang="en-US" sz="1200" b="0" i="0" u="none" strike="noStrike" kern="1200" baseline="0" dirty="0" smtClean="0">
                <a:solidFill>
                  <a:schemeClr val="tx1"/>
                </a:solidFill>
                <a:effectLst/>
                <a:latin typeface="+mn-lt"/>
                <a:ea typeface="+mn-ea"/>
                <a:cs typeface="+mn-cs"/>
              </a:rPr>
              <a:t>Hal.dll - Kernel-mode DLL that interfaces </a:t>
            </a:r>
            <a:r>
              <a:rPr lang="en-US" sz="1200" b="0" i="0" u="none" strike="noStrike" kern="1200" baseline="0" dirty="0" err="1" smtClean="0">
                <a:solidFill>
                  <a:schemeClr val="tx1"/>
                </a:solidFill>
                <a:effectLst/>
                <a:latin typeface="+mn-lt"/>
                <a:ea typeface="+mn-ea"/>
                <a:cs typeface="+mn-cs"/>
              </a:rPr>
              <a:t>Ntoskrnl</a:t>
            </a:r>
            <a:r>
              <a:rPr lang="en-US" sz="1200" b="0" i="0" u="none" strike="noStrike" kern="1200" baseline="0" dirty="0" smtClean="0">
                <a:solidFill>
                  <a:schemeClr val="tx1"/>
                </a:solidFill>
                <a:effectLst/>
                <a:latin typeface="+mn-lt"/>
                <a:ea typeface="+mn-ea"/>
                <a:cs typeface="+mn-cs"/>
              </a:rPr>
              <a:t> and drivers to the hardware. It also acts as a driver for the motherboard itself, supporting soldered components that are not otherwise managed by another driver.</a:t>
            </a:r>
            <a:endParaRPr lang="en-US" sz="1200" b="0" i="0" u="none" strike="noStrike" kern="1200" dirty="0" smtClean="0">
              <a:solidFill>
                <a:schemeClr val="tx1"/>
              </a:solidFill>
              <a:effectLst/>
              <a:latin typeface="+mn-lt"/>
              <a:ea typeface="+mn-ea"/>
              <a:cs typeface="+mn-cs"/>
            </a:endParaRPr>
          </a:p>
          <a:p>
            <a:endParaRPr lang="en-US" dirty="0" smtClean="0"/>
          </a:p>
          <a:p>
            <a:r>
              <a:rPr lang="en-US" sz="1200" b="0" i="0" kern="1200" dirty="0" smtClean="0">
                <a:solidFill>
                  <a:schemeClr val="tx1"/>
                </a:solidFill>
                <a:effectLst/>
                <a:latin typeface="+mn-lt"/>
                <a:ea typeface="+mn-ea"/>
                <a:cs typeface="+mn-cs"/>
              </a:rPr>
              <a:t> User-Mode Driver Framework (UMDF).</a:t>
            </a:r>
          </a:p>
          <a:p>
            <a:r>
              <a:rPr lang="en-US" sz="1200" b="0" i="0" kern="1200" dirty="0" smtClean="0">
                <a:solidFill>
                  <a:schemeClr val="tx1"/>
                </a:solidFill>
                <a:effectLst/>
                <a:latin typeface="+mn-lt"/>
                <a:ea typeface="+mn-ea"/>
                <a:cs typeface="+mn-cs"/>
              </a:rPr>
              <a:t>Windows Driver Frameworks (WDF) is a set of libraries that you can use to write device drivers that run on the Windows operating system. WDF defines a single driver model that is supported by two frameworks: Kernel-Mode Driver Framework (KMDF) and User-Mode Driver Framework (UMDF). This topic provides answers to frequently asked questions about UMDF.</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UMDF drivers run in a driver host process, which runs in the security credentials of a </a:t>
            </a:r>
            <a:r>
              <a:rPr lang="en-US" sz="1200" b="0" i="0" kern="1200" dirty="0" err="1" smtClean="0">
                <a:solidFill>
                  <a:schemeClr val="tx1"/>
                </a:solidFill>
                <a:effectLst/>
                <a:latin typeface="+mn-lt"/>
                <a:ea typeface="+mn-ea"/>
                <a:cs typeface="+mn-cs"/>
              </a:rPr>
              <a:t>LocalService</a:t>
            </a:r>
            <a:r>
              <a:rPr lang="en-US" sz="1200" b="0" i="0" kern="1200" dirty="0" smtClean="0">
                <a:solidFill>
                  <a:schemeClr val="tx1"/>
                </a:solidFill>
                <a:effectLst/>
                <a:latin typeface="+mn-lt"/>
                <a:ea typeface="+mn-ea"/>
                <a:cs typeface="+mn-cs"/>
              </a:rPr>
              <a:t> account, although the host process itself is not a Windows service. Thus, user-mode drivers are as secure as any other user-mode service. When a UMDF driver issues I/O requests, it can optionally impersonate its client process. Impersonation enables the driver thread to run in the security context of the client so that the system performs access checks against the client's identity rather than that of the driver host process.</a:t>
            </a:r>
          </a:p>
          <a:p>
            <a:r>
              <a:rPr lang="en-US" sz="1200" b="0" i="0" kern="1200" dirty="0" smtClean="0">
                <a:solidFill>
                  <a:schemeClr val="tx1"/>
                </a:solidFill>
                <a:effectLst/>
                <a:latin typeface="+mn-lt"/>
                <a:ea typeface="+mn-ea"/>
                <a:cs typeface="+mn-cs"/>
              </a:rPr>
              <a:t>A user-mode driver can impersonate its client process only for I/O requests, and not for Plug and Play or other system messages.</a:t>
            </a:r>
          </a:p>
          <a:p>
            <a:r>
              <a:rPr lang="en-US" sz="1200" b="0" i="0" kern="1200" dirty="0" smtClean="0">
                <a:solidFill>
                  <a:schemeClr val="tx1"/>
                </a:solidFill>
                <a:effectLst/>
                <a:latin typeface="+mn-lt"/>
                <a:ea typeface="+mn-ea"/>
                <a:cs typeface="+mn-cs"/>
              </a:rPr>
              <a:t>At driver installation, the INF file sets a maximum impersonation level for the driver. Impersonation should be set at the lowest level possible to prevent "elevation-of-privilege" attacks. When a client application calls the </a:t>
            </a:r>
            <a:r>
              <a:rPr lang="en-US" sz="1200" b="1" i="0" kern="1200" dirty="0" err="1" smtClean="0">
                <a:solidFill>
                  <a:schemeClr val="tx1"/>
                </a:solidFill>
                <a:effectLst/>
                <a:latin typeface="+mn-lt"/>
                <a:ea typeface="+mn-ea"/>
                <a:cs typeface="+mn-cs"/>
              </a:rPr>
              <a:t>CreateFile</a:t>
            </a:r>
            <a:r>
              <a:rPr lang="en-US" sz="1200" b="0" i="0" kern="1200" dirty="0" smtClean="0">
                <a:solidFill>
                  <a:schemeClr val="tx1"/>
                </a:solidFill>
                <a:effectLst/>
                <a:latin typeface="+mn-lt"/>
                <a:ea typeface="+mn-ea"/>
                <a:cs typeface="+mn-cs"/>
              </a:rPr>
              <a:t> function, it specifies an impersonation level. The driver then requests this level of impersonation for each individual I/O request.</a:t>
            </a:r>
          </a:p>
          <a:p>
            <a:endParaRPr lang="en-US" dirty="0" smtClean="0"/>
          </a:p>
          <a:p>
            <a:r>
              <a:rPr lang="en-US" dirty="0" smtClean="0"/>
              <a:t>In x64 editions of Windows, Microsoft chose to begin to enforce the restrictions on what structures drivers can and cannot modify. Kernel Patch Protection is the technology that actually enforces these restrictions. It works by periodically checking to make sure that protected system structures in the kernel have not been modified. If a modification is detected, then Windows will initiate a bug check and shut down the system</a:t>
            </a:r>
            <a:r>
              <a:rPr lang="en-US" baseline="0" dirty="0" smtClean="0"/>
              <a:t> </a:t>
            </a:r>
            <a:r>
              <a:rPr lang="en-US" dirty="0" smtClean="0"/>
              <a:t>with a blue screen and/or reboot. The corresponding </a:t>
            </a:r>
            <a:r>
              <a:rPr lang="en-US" dirty="0" err="1" smtClean="0"/>
              <a:t>bugcheck</a:t>
            </a:r>
            <a:r>
              <a:rPr lang="en-US" dirty="0" smtClean="0"/>
              <a:t> number is 0x109, the </a:t>
            </a:r>
            <a:r>
              <a:rPr lang="en-US" dirty="0" err="1" smtClean="0"/>
              <a:t>bugcheck</a:t>
            </a:r>
            <a:r>
              <a:rPr lang="en-US" dirty="0" smtClean="0"/>
              <a:t> code is CRITICAL_STRUCTURE_CORRUPTION.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Microsoft Foundation Class Library</a:t>
            </a:r>
            <a:r>
              <a:rPr lang="en-US" sz="1200" b="0" i="0" kern="1200" dirty="0" smtClean="0">
                <a:solidFill>
                  <a:schemeClr val="tx1"/>
                </a:solidFill>
                <a:effectLst/>
                <a:latin typeface="+mn-lt"/>
                <a:ea typeface="+mn-ea"/>
                <a:cs typeface="+mn-cs"/>
              </a:rPr>
              <a:t> (also </a:t>
            </a:r>
            <a:r>
              <a:rPr lang="en-US" sz="1200" b="1" i="0" kern="1200" dirty="0" smtClean="0">
                <a:solidFill>
                  <a:schemeClr val="tx1"/>
                </a:solidFill>
                <a:effectLst/>
                <a:latin typeface="+mn-lt"/>
                <a:ea typeface="+mn-ea"/>
                <a:cs typeface="+mn-cs"/>
              </a:rPr>
              <a:t>Microsoft Foundation Classes</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MFC</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Library (computer science)"/>
              </a:rPr>
              <a:t>library</a:t>
            </a:r>
            <a:r>
              <a:rPr lang="en-US" sz="1200" b="0" i="0" kern="1200" dirty="0" smtClean="0">
                <a:solidFill>
                  <a:schemeClr val="tx1"/>
                </a:solidFill>
                <a:effectLst/>
                <a:latin typeface="+mn-lt"/>
                <a:ea typeface="+mn-ea"/>
                <a:cs typeface="+mn-cs"/>
              </a:rPr>
              <a:t> that </a:t>
            </a:r>
            <a:r>
              <a:rPr lang="en-US" sz="1200" b="0" i="0" u="none" strike="noStrike" kern="1200" dirty="0" smtClean="0">
                <a:solidFill>
                  <a:schemeClr val="tx1"/>
                </a:solidFill>
                <a:effectLst/>
                <a:latin typeface="+mn-lt"/>
                <a:ea typeface="+mn-ea"/>
                <a:cs typeface="+mn-cs"/>
                <a:hlinkClick r:id="rId4" tooltip="Wrapper library"/>
              </a:rPr>
              <a:t>wraps</a:t>
            </a:r>
            <a:r>
              <a:rPr lang="en-US" sz="1200" b="0" i="0" kern="1200" dirty="0" smtClean="0">
                <a:solidFill>
                  <a:schemeClr val="tx1"/>
                </a:solidFill>
                <a:effectLst/>
                <a:latin typeface="+mn-lt"/>
                <a:ea typeface="+mn-ea"/>
                <a:cs typeface="+mn-cs"/>
              </a:rPr>
              <a:t> portions of the </a:t>
            </a:r>
            <a:r>
              <a:rPr lang="en-US" sz="1200" b="0" i="0" u="none" strike="noStrike" kern="1200" dirty="0" smtClean="0">
                <a:solidFill>
                  <a:schemeClr val="tx1"/>
                </a:solidFill>
                <a:effectLst/>
                <a:latin typeface="+mn-lt"/>
                <a:ea typeface="+mn-ea"/>
                <a:cs typeface="+mn-cs"/>
                <a:hlinkClick r:id="rId5" tooltip="Windows API"/>
              </a:rPr>
              <a:t>Windows API</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6" tooltip="C++"/>
              </a:rPr>
              <a:t>C++</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Class (computer programming)"/>
              </a:rPr>
              <a:t>classes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3552065-0DAA-4F37-997C-636A44B5CC22}" type="slidenum">
              <a:rPr lang="bg-BG" smtClean="0"/>
              <a:t>5</a:t>
            </a:fld>
            <a:endParaRPr lang="bg-BG"/>
          </a:p>
        </p:txBody>
      </p:sp>
    </p:spTree>
    <p:extLst>
      <p:ext uri="{BB962C8B-B14F-4D97-AF65-F5344CB8AC3E}">
        <p14:creationId xmlns:p14="http://schemas.microsoft.com/office/powerpoint/2010/main" val="410636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12</a:t>
            </a:fld>
            <a:endParaRPr lang="en-US" dirty="0"/>
          </a:p>
        </p:txBody>
      </p:sp>
    </p:spTree>
    <p:extLst>
      <p:ext uri="{BB962C8B-B14F-4D97-AF65-F5344CB8AC3E}">
        <p14:creationId xmlns:p14="http://schemas.microsoft.com/office/powerpoint/2010/main" val="268591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endParaRPr lang="en-US" sz="800" b="1" dirty="0" smtClean="0"/>
          </a:p>
          <a:p>
            <a:pPr lvl="1">
              <a:lnSpc>
                <a:spcPct val="80000"/>
              </a:lnSpc>
            </a:pPr>
            <a:r>
              <a:rPr lang="en-US" sz="800" b="1" dirty="0" smtClean="0"/>
              <a:t>Accounts Manager</a:t>
            </a:r>
            <a:r>
              <a:rPr lang="en-US" sz="800" dirty="0" smtClean="0"/>
              <a:t> (SAM) is a registry file</a:t>
            </a:r>
          </a:p>
          <a:p>
            <a:pPr lvl="1">
              <a:lnSpc>
                <a:spcPct val="80000"/>
              </a:lnSpc>
            </a:pPr>
            <a:endParaRPr lang="en-US" sz="800" dirty="0" smtClean="0"/>
          </a:p>
          <a:p>
            <a:pPr lvl="1">
              <a:lnSpc>
                <a:spcPct val="80000"/>
              </a:lnSpc>
            </a:pPr>
            <a:r>
              <a:rPr lang="en-US" sz="800" dirty="0" smtClean="0"/>
              <a:t>Stores users' passwords in a hashed format</a:t>
            </a:r>
          </a:p>
          <a:p>
            <a:pPr lvl="1">
              <a:lnSpc>
                <a:spcPct val="80000"/>
              </a:lnSpc>
            </a:pPr>
            <a:endParaRPr lang="en-US" sz="800" dirty="0" smtClean="0"/>
          </a:p>
          <a:p>
            <a:pPr lvl="1">
              <a:lnSpc>
                <a:spcPct val="80000"/>
              </a:lnSpc>
            </a:pPr>
            <a:r>
              <a:rPr lang="en-US" sz="800" dirty="0" smtClean="0"/>
              <a:t>When a user logs on to a  computer using a local account, the SAM process (</a:t>
            </a:r>
            <a:r>
              <a:rPr lang="en-US" sz="800" dirty="0" err="1" smtClean="0"/>
              <a:t>Samsrv</a:t>
            </a:r>
            <a:r>
              <a:rPr lang="en-US" sz="800" dirty="0" smtClean="0"/>
              <a:t>) takes the logon information and performs a lookup against the SAM database, which resides in the windows system32/</a:t>
            </a:r>
            <a:r>
              <a:rPr lang="en-US" sz="800" dirty="0" err="1" smtClean="0"/>
              <a:t>config</a:t>
            </a:r>
            <a:r>
              <a:rPr lang="en-US" sz="800" dirty="0" smtClean="0"/>
              <a:t> directory(Something similar in UNIX, think </a:t>
            </a:r>
            <a:r>
              <a:rPr lang="en-US" sz="800" dirty="0" err="1" smtClean="0"/>
              <a:t>etc</a:t>
            </a:r>
            <a:r>
              <a:rPr lang="en-US" sz="800" dirty="0" smtClean="0"/>
              <a:t>/password). If credential match, then the user can log on to the system, assuming there are no other factors preventing logon, such as logon time restrictions or privilege issues.</a:t>
            </a:r>
          </a:p>
          <a:p>
            <a:pPr lvl="1">
              <a:lnSpc>
                <a:spcPct val="80000"/>
              </a:lnSpc>
            </a:pPr>
            <a:endParaRPr lang="en-US" sz="800" dirty="0" smtClean="0"/>
          </a:p>
          <a:p>
            <a:pPr lvl="1">
              <a:lnSpc>
                <a:spcPct val="80000"/>
              </a:lnSpc>
            </a:pPr>
            <a:r>
              <a:rPr lang="en-US" sz="800" dirty="0" smtClean="0"/>
              <a:t>Note that  SAM does not perform the logon; that is the job of the LSA. </a:t>
            </a:r>
          </a:p>
          <a:p>
            <a:pPr lvl="1">
              <a:lnSpc>
                <a:spcPct val="80000"/>
              </a:lnSpc>
            </a:pPr>
            <a:endParaRPr lang="en-US" sz="800" dirty="0" smtClean="0"/>
          </a:p>
          <a:p>
            <a:pPr lvl="1">
              <a:lnSpc>
                <a:spcPct val="80000"/>
              </a:lnSpc>
            </a:pPr>
            <a:r>
              <a:rPr lang="en-US" sz="800" dirty="0" smtClean="0"/>
              <a:t>The SAM file is binary rather than text and passwords are stored using the MD4 hash algorithms. </a:t>
            </a:r>
          </a:p>
          <a:p>
            <a:pPr lvl="2">
              <a:lnSpc>
                <a:spcPct val="80000"/>
              </a:lnSpc>
            </a:pPr>
            <a:r>
              <a:rPr lang="en-US" sz="800" dirty="0" smtClean="0"/>
              <a:t>On windows vista, the SAM stores password information using a password-based key derivation function (PBKCS).</a:t>
            </a:r>
          </a:p>
          <a:p>
            <a:pPr lvl="2">
              <a:lnSpc>
                <a:spcPct val="80000"/>
              </a:lnSpc>
            </a:pPr>
            <a:endParaRPr lang="en-US" sz="800" dirty="0" smtClean="0"/>
          </a:p>
          <a:p>
            <a:pPr lvl="1">
              <a:lnSpc>
                <a:spcPct val="80000"/>
              </a:lnSpc>
            </a:pPr>
            <a:r>
              <a:rPr lang="en-US" sz="800" dirty="0" smtClean="0"/>
              <a:t>In an attempt to improve the security of the SAM database against offline software cracking, Microsoft introduced the SYSKEY function in Windows NT 4.0. When SYSKEY is enabled, the on-disk copy of the SAM file is partially encrypted, so that the password hash values for all local accounts stored in the SAM are encrypted with a key (usually also referred to as the "SYSKEY").</a:t>
            </a:r>
          </a:p>
          <a:p>
            <a:pPr lvl="1">
              <a:lnSpc>
                <a:spcPct val="80000"/>
              </a:lnSpc>
            </a:pPr>
            <a:endParaRPr lang="en-US" sz="800" dirty="0" smtClean="0"/>
          </a:p>
          <a:p>
            <a:pPr lvl="1">
              <a:lnSpc>
                <a:spcPct val="80000"/>
              </a:lnSpc>
            </a:pPr>
            <a:r>
              <a:rPr lang="en-US" sz="800" dirty="0" smtClean="0"/>
              <a:t>In the case of online attacks, it is not possible to simply copy the SAM file to another location. The SAM file cannot be moved or copied while Windows is running, since the Windows kernel obtains and keeps an exclusive </a:t>
            </a:r>
            <a:r>
              <a:rPr lang="en-US" sz="800" dirty="0" err="1" smtClean="0"/>
              <a:t>filesystem</a:t>
            </a:r>
            <a:r>
              <a:rPr lang="en-US" sz="800" dirty="0" smtClean="0"/>
              <a:t> lock on the SAM file, and will not release that lock until the operating system has shut down or a blue screen exception has been thrown. However, the in-memory copy of the contents of the SAM can be dumped using various techniques, making the password hashes available for offline brute-force attack.</a:t>
            </a:r>
          </a:p>
          <a:p>
            <a:endParaRPr lang="en-US" sz="800" dirty="0" smtClean="0"/>
          </a:p>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13</a:t>
            </a:fld>
            <a:endParaRPr lang="en-US" dirty="0"/>
          </a:p>
        </p:txBody>
      </p:sp>
    </p:spTree>
    <p:extLst>
      <p:ext uri="{BB962C8B-B14F-4D97-AF65-F5344CB8AC3E}">
        <p14:creationId xmlns:p14="http://schemas.microsoft.com/office/powerpoint/2010/main" val="2713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 directory service used to store information about the network resources across a domain and also centralizes the network.</a:t>
            </a:r>
          </a:p>
          <a:p>
            <a:pPr lvl="2"/>
            <a:r>
              <a:rPr lang="en-US" dirty="0" smtClean="0"/>
              <a:t>Server based authentication</a:t>
            </a:r>
          </a:p>
          <a:p>
            <a:pPr lvl="2"/>
            <a:r>
              <a:rPr lang="en-US" dirty="0" smtClean="0"/>
              <a:t>Centrally managed</a:t>
            </a:r>
          </a:p>
          <a:p>
            <a:pPr lvl="2"/>
            <a:endParaRPr lang="en-US" dirty="0" smtClean="0"/>
          </a:p>
          <a:p>
            <a:pPr lvl="1"/>
            <a:r>
              <a:rPr lang="en-US" dirty="0" smtClean="0"/>
              <a:t>Its </a:t>
            </a:r>
            <a:r>
              <a:rPr lang="en-US" dirty="0" err="1" smtClean="0"/>
              <a:t>microsofts’s</a:t>
            </a:r>
            <a:r>
              <a:rPr lang="en-US" dirty="0" smtClean="0"/>
              <a:t> LDAP directory included with window server 2000 and later.</a:t>
            </a:r>
          </a:p>
          <a:p>
            <a:pPr lvl="1"/>
            <a:endParaRPr lang="en-US" dirty="0" smtClean="0"/>
          </a:p>
          <a:p>
            <a:pPr lvl="1"/>
            <a:r>
              <a:rPr lang="en-US" dirty="0" smtClean="0"/>
              <a:t>All client versions of windows, including windows XP and windows Vista, can communicate with AD to perform security operations including account logon</a:t>
            </a:r>
          </a:p>
          <a:p>
            <a:pPr lvl="1"/>
            <a:r>
              <a:rPr lang="en-US" dirty="0" smtClean="0"/>
              <a:t>Windows client will authenticate  using AD when the user logs on to the computer using a domain account rather than a local account.</a:t>
            </a:r>
          </a:p>
          <a:p>
            <a:pPr lvl="1"/>
            <a:endParaRPr lang="en-US" dirty="0" smtClean="0"/>
          </a:p>
          <a:p>
            <a:pPr lvl="1"/>
            <a:r>
              <a:rPr lang="en-US" dirty="0" smtClean="0"/>
              <a:t>Like the SAM scenario, the user’s credential  information sent securely across the network, verified by AD, and then if the information is correct, the user can Logon. </a:t>
            </a:r>
          </a:p>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14</a:t>
            </a:fld>
            <a:endParaRPr lang="en-US" dirty="0"/>
          </a:p>
        </p:txBody>
      </p:sp>
    </p:spTree>
    <p:extLst>
      <p:ext uri="{BB962C8B-B14F-4D97-AF65-F5344CB8AC3E}">
        <p14:creationId xmlns:p14="http://schemas.microsoft.com/office/powerpoint/2010/main" val="96504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well-known security principals:</a:t>
            </a:r>
          </a:p>
          <a:p>
            <a:r>
              <a:rPr lang="en-US" sz="1200" b="0" i="0" kern="1200" dirty="0" smtClean="0">
                <a:solidFill>
                  <a:schemeClr val="tx1"/>
                </a:solidFill>
                <a:effectLst/>
                <a:latin typeface="+mn-lt"/>
                <a:ea typeface="+mn-ea"/>
                <a:cs typeface="+mn-cs"/>
              </a:rPr>
              <a:t>Everyone, Local System, Principal Self, Authenticated User, Creator Owner, and so on.</a:t>
            </a:r>
          </a:p>
          <a:p>
            <a:endParaRPr lang="en-US" sz="1200" b="0" i="0" kern="1200" dirty="0" smtClean="0">
              <a:solidFill>
                <a:schemeClr val="tx1"/>
              </a:solidFill>
              <a:effectLst/>
              <a:latin typeface="+mn-lt"/>
              <a:ea typeface="+mn-ea"/>
              <a:cs typeface="+mn-cs"/>
            </a:endParaRPr>
          </a:p>
          <a:p>
            <a:r>
              <a:rPr lang="en-US" dirty="0" smtClean="0"/>
              <a:t>Security Reference Monitor (SRM)</a:t>
            </a:r>
          </a:p>
          <a:p>
            <a:r>
              <a:rPr lang="en-US" dirty="0" smtClean="0"/>
              <a:t>Kernel Mode Component that 	</a:t>
            </a:r>
          </a:p>
          <a:p>
            <a:pPr lvl="1"/>
            <a:r>
              <a:rPr lang="en-US" dirty="0" smtClean="0"/>
              <a:t>Performs Access Checks</a:t>
            </a:r>
          </a:p>
          <a:p>
            <a:pPr lvl="1"/>
            <a:r>
              <a:rPr lang="en-US" dirty="0" smtClean="0"/>
              <a:t>Generates Audit Log Entries</a:t>
            </a:r>
          </a:p>
          <a:p>
            <a:pPr lvl="1"/>
            <a:r>
              <a:rPr lang="en-US" dirty="0" smtClean="0"/>
              <a:t>Manipulates User Privileges</a:t>
            </a:r>
          </a:p>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17</a:t>
            </a:fld>
            <a:endParaRPr lang="en-US" dirty="0"/>
          </a:p>
        </p:txBody>
      </p:sp>
    </p:spTree>
    <p:extLst>
      <p:ext uri="{BB962C8B-B14F-4D97-AF65-F5344CB8AC3E}">
        <p14:creationId xmlns:p14="http://schemas.microsoft.com/office/powerpoint/2010/main" val="95867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23552065-0DAA-4F37-997C-636A44B5CC22}" type="slidenum">
              <a:rPr lang="bg-BG" smtClean="0"/>
              <a:t>18</a:t>
            </a:fld>
            <a:endParaRPr lang="bg-BG"/>
          </a:p>
        </p:txBody>
      </p:sp>
    </p:spTree>
    <p:extLst>
      <p:ext uri="{BB962C8B-B14F-4D97-AF65-F5344CB8AC3E}">
        <p14:creationId xmlns:p14="http://schemas.microsoft.com/office/powerpoint/2010/main" val="123206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4F6EA-423E-42DF-9292-215E7D886C4E}" type="slidenum">
              <a:rPr lang="en-US" smtClean="0"/>
              <a:pPr/>
              <a:t>20</a:t>
            </a:fld>
            <a:endParaRPr lang="en-US" dirty="0"/>
          </a:p>
        </p:txBody>
      </p:sp>
    </p:spTree>
    <p:extLst>
      <p:ext uri="{BB962C8B-B14F-4D97-AF65-F5344CB8AC3E}">
        <p14:creationId xmlns:p14="http://schemas.microsoft.com/office/powerpoint/2010/main" val="266937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Impersonation is the ability of a thread to execute using different security information than the process that owns the thread. Typically, a thread in a server application impersonates a client. This allows the server thread to act on behalf of that client to access objects on the server or validate access to the client's own objects.</a:t>
            </a:r>
          </a:p>
          <a:p>
            <a:endParaRPr lang="bg-BG" dirty="0"/>
          </a:p>
        </p:txBody>
      </p:sp>
      <p:sp>
        <p:nvSpPr>
          <p:cNvPr id="4" name="Slide Number Placeholder 3"/>
          <p:cNvSpPr>
            <a:spLocks noGrp="1"/>
          </p:cNvSpPr>
          <p:nvPr>
            <p:ph type="sldNum" sz="quarter" idx="10"/>
          </p:nvPr>
        </p:nvSpPr>
        <p:spPr/>
        <p:txBody>
          <a:bodyPr/>
          <a:lstStyle/>
          <a:p>
            <a:fld id="{23552065-0DAA-4F37-997C-636A44B5CC22}" type="slidenum">
              <a:rPr lang="bg-BG" smtClean="0"/>
              <a:t>22</a:t>
            </a:fld>
            <a:endParaRPr lang="bg-BG"/>
          </a:p>
        </p:txBody>
      </p:sp>
    </p:spTree>
    <p:extLst>
      <p:ext uri="{BB962C8B-B14F-4D97-AF65-F5344CB8AC3E}">
        <p14:creationId xmlns:p14="http://schemas.microsoft.com/office/powerpoint/2010/main" val="13345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mvccourse.telerik.com/" TargetMode="External"/><Relationship Id="rId13" Type="http://schemas.openxmlformats.org/officeDocument/2006/relationships/hyperlink" Target="http://algoacademy.telerik.com/" TargetMode="External"/><Relationship Id="rId18" Type="http://schemas.openxmlformats.org/officeDocument/2006/relationships/hyperlink" Target="http://www.minkov.it/" TargetMode="External"/><Relationship Id="rId3" Type="http://schemas.openxmlformats.org/officeDocument/2006/relationships/hyperlink" Target="http://kursove-uroci-knigi-obuchenie-programirane-web-design-csharp.info/" TargetMode="External"/><Relationship Id="rId7" Type="http://schemas.openxmlformats.org/officeDocument/2006/relationships/hyperlink" Target="http://schoolacademy.telerik.com/" TargetMode="External"/><Relationship Id="rId12" Type="http://schemas.openxmlformats.org/officeDocument/2006/relationships/hyperlink" Target="http://codecourse.telerik.com/" TargetMode="External"/><Relationship Id="rId17" Type="http://schemas.openxmlformats.org/officeDocument/2006/relationships/hyperlink" Target="http://www.introprogramming.info/" TargetMode="External"/><Relationship Id="rId2" Type="http://schemas.openxmlformats.org/officeDocument/2006/relationships/hyperlink" Target="http://forums.academy.telerik.com/" TargetMode="External"/><Relationship Id="rId16" Type="http://schemas.openxmlformats.org/officeDocument/2006/relationships/hyperlink" Target="http://mobiledevcourse.telerik.com/" TargetMode="External"/><Relationship Id="rId20" Type="http://schemas.openxmlformats.org/officeDocument/2006/relationships/hyperlink" Target="http://csharpfundamentals.telerik.com/" TargetMode="External"/><Relationship Id="rId1" Type="http://schemas.openxmlformats.org/officeDocument/2006/relationships/slideMaster" Target="../slideMasters/slideMaster1.xml"/><Relationship Id="rId6" Type="http://schemas.openxmlformats.org/officeDocument/2006/relationships/hyperlink" Target="http://html5course.telerik.com/" TargetMode="External"/><Relationship Id="rId11" Type="http://schemas.openxmlformats.org/officeDocument/2006/relationships/hyperlink" Target="http://www.nakov.com/" TargetMode="External"/><Relationship Id="rId5" Type="http://schemas.openxmlformats.org/officeDocument/2006/relationships/hyperlink" Target="http://seocourse.telerik.com/" TargetMode="External"/><Relationship Id="rId15" Type="http://schemas.openxmlformats.org/officeDocument/2006/relationships/hyperlink" Target="http://academy.telerik.com/" TargetMode="External"/><Relationship Id="rId10" Type="http://schemas.openxmlformats.org/officeDocument/2006/relationships/hyperlink" Target="http://www.bgcoder.com/" TargetMode="External"/><Relationship Id="rId19" Type="http://schemas.openxmlformats.org/officeDocument/2006/relationships/hyperlink" Target="http://www.nikolay.it/" TargetMode="External"/><Relationship Id="rId4" Type="http://schemas.openxmlformats.org/officeDocument/2006/relationships/hyperlink" Target="http://www.telerik-kids.com/" TargetMode="External"/><Relationship Id="rId9" Type="http://schemas.openxmlformats.org/officeDocument/2006/relationships/hyperlink" Target="http://clouddevcourse.telerik.com/" TargetMode="External"/><Relationship Id="rId14" Type="http://schemas.openxmlformats.org/officeDocument/2006/relationships/hyperlink" Target="http://aspnetcourse.teler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522CCB5F-2B28-4E58-8987-F88A88ED71D0}" type="datetimeFigureOut">
              <a:rPr lang="bg-BG" smtClean="0"/>
              <a:t>28.4.2015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368922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22CCB5F-2B28-4E58-8987-F88A88ED71D0}" type="datetimeFigureOut">
              <a:rPr lang="bg-BG" smtClean="0"/>
              <a:t>28.4.2015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30198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22CCB5F-2B28-4E58-8987-F88A88ED71D0}" type="datetimeFigureOut">
              <a:rPr lang="bg-BG" smtClean="0"/>
              <a:t>28.4.2015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528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6" name="Title 8"/>
          <p:cNvSpPr>
            <a:spLocks noGrp="1"/>
          </p:cNvSpPr>
          <p:nvPr>
            <p:ph type="ctrTitle" hasCustomPrompt="1"/>
          </p:nvPr>
        </p:nvSpPr>
        <p:spPr>
          <a:xfrm>
            <a:off x="609600" y="1524000"/>
            <a:ext cx="10972800" cy="1524000"/>
          </a:xfrm>
          <a:prstGeom prst="rect">
            <a:avLst/>
          </a:prstGeom>
        </p:spPr>
        <p:txBody>
          <a:bodyPr tIns="0" bIns="0" anchor="b" anchorCtr="0"/>
          <a:lstStyle>
            <a:lvl1pPr algn="r">
              <a:lnSpc>
                <a:spcPts val="5600"/>
              </a:lnSpc>
              <a:defRPr sz="5400" cap="none" baseline="0">
                <a:solidFill>
                  <a:srgbClr val="D4FF5B"/>
                </a:solidFill>
                <a:effectLst>
                  <a:outerShdw blurRad="30000" dist="30000" dir="2700000" algn="tl" rotWithShape="0">
                    <a:schemeClr val="bg2">
                      <a:shade val="45000"/>
                      <a:satMod val="150000"/>
                      <a:alpha val="90000"/>
                    </a:schemeClr>
                  </a:outerShdw>
                  <a:reflection blurRad="12000" stA="20000" endPos="50000" dist="12700" dir="5400000" sy="-100000" algn="bl" rotWithShape="0"/>
                </a:effectLst>
              </a:defRPr>
            </a:lvl1pPr>
          </a:lstStyle>
          <a:p>
            <a:r>
              <a:rPr lang="en-US" dirty="0" smtClean="0"/>
              <a:t>Presentation Title</a:t>
            </a:r>
            <a:endParaRPr lang="en-US" dirty="0"/>
          </a:p>
        </p:txBody>
      </p:sp>
      <p:sp>
        <p:nvSpPr>
          <p:cNvPr id="7" name="Subtitle 16"/>
          <p:cNvSpPr>
            <a:spLocks noGrp="1"/>
          </p:cNvSpPr>
          <p:nvPr>
            <p:ph type="subTitle" idx="1" hasCustomPrompt="1"/>
          </p:nvPr>
        </p:nvSpPr>
        <p:spPr>
          <a:xfrm>
            <a:off x="609600" y="3240880"/>
            <a:ext cx="10972800" cy="569120"/>
          </a:xfrm>
          <a:prstGeom prst="rect">
            <a:avLst/>
          </a:prstGeom>
        </p:spPr>
        <p:txBody>
          <a:bodyPr lIns="90000" tIns="0" rIns="90000" bIns="0" anchor="ctr" anchorCtr="0"/>
          <a:lstStyle>
            <a:lvl1pPr marL="0" indent="0" algn="r">
              <a:buNone/>
              <a:defRPr sz="2800">
                <a:solidFill>
                  <a:srgbClr val="FAF8C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Presentation Subtitle</a:t>
            </a:r>
            <a:endParaRPr lang="en-US" dirty="0"/>
          </a:p>
        </p:txBody>
      </p:sp>
      <p:cxnSp>
        <p:nvCxnSpPr>
          <p:cNvPr id="11" name="Straight Connector 10"/>
          <p:cNvCxnSpPr/>
          <p:nvPr userDrawn="1"/>
        </p:nvCxnSpPr>
        <p:spPr>
          <a:xfrm>
            <a:off x="3556000" y="4114800"/>
            <a:ext cx="8331200" cy="0"/>
          </a:xfrm>
          <a:prstGeom prst="line">
            <a:avLst/>
          </a:prstGeom>
          <a:ln w="38100" cap="rnd">
            <a:solidFill>
              <a:schemeClr val="accent5">
                <a:lumMod val="20000"/>
                <a:lumOff val="80000"/>
                <a:alpha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592667" y="4572000"/>
            <a:ext cx="4470400" cy="480131"/>
          </a:xfrm>
          <a:prstGeom prst="rect">
            <a:avLst/>
          </a:prstGeom>
          <a:noFill/>
        </p:spPr>
        <p:txBody>
          <a:bodyPr wrap="square" rtlCol="0">
            <a:spAutoFit/>
          </a:bodyPr>
          <a:lstStyle>
            <a:lvl1pPr algn="l" rtl="0" fontAlgn="base">
              <a:spcBef>
                <a:spcPct val="0"/>
              </a:spcBef>
              <a:spcAft>
                <a:spcPct val="0"/>
              </a:spcAft>
              <a:buNone/>
              <a:defRPr lang="en-US" sz="2800" b="1" kern="1200" dirty="0" smtClean="0">
                <a:solidFill>
                  <a:srgbClr val="DEFF9B"/>
                </a:solidFill>
                <a:effectLst>
                  <a:outerShdw blurRad="38100" dist="38100" dir="2700000" algn="tl">
                    <a:srgbClr val="000000">
                      <a:alpha val="43137"/>
                    </a:srgbClr>
                  </a:outerShdw>
                </a:effectLst>
                <a:latin typeface="Corbel" pitchFamily="34" charset="0"/>
                <a:ea typeface="+mn-ea"/>
                <a:cs typeface="+mn-cs"/>
              </a:defRPr>
            </a:lvl1pPr>
          </a:lstStyle>
          <a:p>
            <a:pPr lvl="0"/>
            <a:r>
              <a:rPr lang="en-US" dirty="0" smtClean="0"/>
              <a:t>Author Name</a:t>
            </a:r>
            <a:endParaRPr lang="en-US" dirty="0"/>
          </a:p>
        </p:txBody>
      </p:sp>
      <p:sp>
        <p:nvSpPr>
          <p:cNvPr id="15" name="Text Placeholder 13"/>
          <p:cNvSpPr>
            <a:spLocks noGrp="1"/>
          </p:cNvSpPr>
          <p:nvPr>
            <p:ph type="body" sz="quarter" idx="11" hasCustomPrompt="1"/>
          </p:nvPr>
        </p:nvSpPr>
        <p:spPr>
          <a:xfrm>
            <a:off x="609600" y="5833646"/>
            <a:ext cx="4470400" cy="341632"/>
          </a:xfrm>
          <a:prstGeom prst="rect">
            <a:avLst/>
          </a:prstGeom>
          <a:noFill/>
        </p:spPr>
        <p:txBody>
          <a:bodyPr wrap="square" rtlCol="0">
            <a:spAutoFit/>
          </a:bodyPr>
          <a:lstStyle>
            <a:lvl1pPr marL="0" indent="0" algn="l" rtl="0" fontAlgn="base">
              <a:spcBef>
                <a:spcPct val="0"/>
              </a:spcBef>
              <a:spcAft>
                <a:spcPct val="0"/>
              </a:spcAft>
              <a:buNone/>
              <a:defRPr lang="en-US" sz="1800" b="1" kern="1200" dirty="0">
                <a:solidFill>
                  <a:schemeClr val="tx2">
                    <a:lumMod val="20000"/>
                    <a:lumOff val="80000"/>
                  </a:schemeClr>
                </a:solidFill>
                <a:effectLst>
                  <a:outerShdw blurRad="38100" dist="38100" dir="2700000" algn="tl">
                    <a:srgbClr val="000000">
                      <a:alpha val="43137"/>
                    </a:srgbClr>
                  </a:outerShdw>
                </a:effectLst>
                <a:latin typeface="Corbel" pitchFamily="34" charset="0"/>
                <a:ea typeface="+mn-ea"/>
                <a:cs typeface="+mn-cs"/>
              </a:defRPr>
            </a:lvl1pPr>
          </a:lstStyle>
          <a:p>
            <a:pPr marL="319088" lvl="0" indent="-319088" algn="l" rtl="0" eaLnBrk="0" fontAlgn="base" hangingPunct="0">
              <a:spcBef>
                <a:spcPct val="0"/>
              </a:spcBef>
              <a:spcAft>
                <a:spcPct val="0"/>
              </a:spcAft>
              <a:buClr>
                <a:schemeClr val="accent5">
                  <a:lumMod val="40000"/>
                  <a:lumOff val="60000"/>
                </a:schemeClr>
              </a:buClr>
              <a:buSzPct val="70000"/>
              <a:buFont typeface="Wingdings 2" pitchFamily="18" charset="2"/>
              <a:buNone/>
            </a:pPr>
            <a:r>
              <a:rPr lang="en-US" sz="1800" b="1" dirty="0" smtClean="0">
                <a:solidFill>
                  <a:srgbClr val="0EFE58"/>
                </a:solidFill>
                <a:effectLst>
                  <a:outerShdw blurRad="38100" dist="38100" dir="2700000" algn="tl">
                    <a:srgbClr val="000000">
                      <a:alpha val="43137"/>
                    </a:srgbClr>
                  </a:outerShdw>
                </a:effectLst>
              </a:rPr>
              <a:t>Company Name</a:t>
            </a:r>
            <a:endParaRPr lang="en-US" sz="1800" b="1" dirty="0">
              <a:solidFill>
                <a:srgbClr val="0EFE58"/>
              </a:solidFill>
              <a:effectLst>
                <a:outerShdw blurRad="38100" dist="38100" dir="2700000" algn="tl">
                  <a:srgbClr val="000000">
                    <a:alpha val="43137"/>
                  </a:srgbClr>
                </a:outerShdw>
              </a:effectLst>
            </a:endParaRPr>
          </a:p>
        </p:txBody>
      </p:sp>
      <p:sp>
        <p:nvSpPr>
          <p:cNvPr id="16" name="Text Placeholder 13"/>
          <p:cNvSpPr>
            <a:spLocks noGrp="1"/>
          </p:cNvSpPr>
          <p:nvPr>
            <p:ph type="body" sz="quarter" idx="12" hasCustomPrompt="1"/>
          </p:nvPr>
        </p:nvSpPr>
        <p:spPr>
          <a:xfrm>
            <a:off x="609600" y="6138446"/>
            <a:ext cx="4470400" cy="313932"/>
          </a:xfrm>
          <a:prstGeom prst="rect">
            <a:avLst/>
          </a:prstGeom>
          <a:noFill/>
        </p:spPr>
        <p:txBody>
          <a:bodyPr wrap="square" rtlCol="0">
            <a:spAutoFit/>
          </a:bodyPr>
          <a:lstStyle>
            <a:lvl1pPr algn="l" rtl="0" fontAlgn="base">
              <a:spcBef>
                <a:spcPct val="0"/>
              </a:spcBef>
              <a:spcAft>
                <a:spcPct val="0"/>
              </a:spcAft>
              <a:buNone/>
              <a:defRPr lang="en-US" sz="1600" b="1" kern="1200" dirty="0" smtClean="0">
                <a:solidFill>
                  <a:srgbClr val="0EFE58"/>
                </a:solidFill>
                <a:effectLst>
                  <a:outerShdw blurRad="38100" dist="38100" dir="2700000" algn="tl">
                    <a:srgbClr val="000000">
                      <a:alpha val="43137"/>
                    </a:srgbClr>
                  </a:outerShdw>
                </a:effectLst>
                <a:latin typeface="Corbel" pitchFamily="34" charset="0"/>
                <a:ea typeface="+mn-ea"/>
                <a:cs typeface="+mn-cs"/>
              </a:defRPr>
            </a:lvl1pPr>
          </a:lstStyle>
          <a:p>
            <a:pPr algn="l"/>
            <a:r>
              <a:rPr lang="en-US" sz="1600" b="1" dirty="0" smtClean="0">
                <a:solidFill>
                  <a:schemeClr val="tx1">
                    <a:lumMod val="50000"/>
                  </a:schemeClr>
                </a:solidFill>
                <a:effectLst>
                  <a:outerShdw blurRad="38100" dist="38100" dir="2700000" algn="tl">
                    <a:srgbClr val="000000">
                      <a:alpha val="43137"/>
                    </a:srgbClr>
                  </a:outerShdw>
                </a:effectLst>
              </a:rPr>
              <a:t>Company Web Site</a:t>
            </a:r>
            <a:endParaRPr lang="en-US" sz="1600" b="1" dirty="0">
              <a:solidFill>
                <a:schemeClr val="tx1">
                  <a:lumMod val="50000"/>
                </a:schemeClr>
              </a:solidFill>
              <a:effectLst>
                <a:outerShdw blurRad="38100" dist="38100" dir="2700000" algn="tl">
                  <a:srgbClr val="000000">
                    <a:alpha val="43137"/>
                  </a:srgbClr>
                </a:outerShdw>
              </a:effectLst>
            </a:endParaRPr>
          </a:p>
        </p:txBody>
      </p:sp>
      <p:sp>
        <p:nvSpPr>
          <p:cNvPr id="8" name="Text Placeholder 13"/>
          <p:cNvSpPr>
            <a:spLocks noGrp="1"/>
          </p:cNvSpPr>
          <p:nvPr>
            <p:ph type="body" sz="quarter" idx="13" hasCustomPrompt="1"/>
          </p:nvPr>
        </p:nvSpPr>
        <p:spPr>
          <a:xfrm>
            <a:off x="609600" y="5029201"/>
            <a:ext cx="4470400" cy="410882"/>
          </a:xfrm>
          <a:prstGeom prst="rect">
            <a:avLst/>
          </a:prstGeom>
          <a:noFill/>
        </p:spPr>
        <p:txBody>
          <a:bodyPr wrap="square" rtlCol="0">
            <a:spAutoFit/>
          </a:bodyPr>
          <a:lstStyle>
            <a:lvl1pPr algn="l" rtl="0" fontAlgn="base">
              <a:spcBef>
                <a:spcPct val="0"/>
              </a:spcBef>
              <a:spcAft>
                <a:spcPct val="0"/>
              </a:spcAft>
              <a:buNone/>
              <a:defRPr lang="en-US" sz="2300" b="1" kern="1200" dirty="0" smtClean="0">
                <a:solidFill>
                  <a:schemeClr val="tx2">
                    <a:lumMod val="50000"/>
                  </a:schemeClr>
                </a:solidFill>
                <a:effectLst>
                  <a:outerShdw blurRad="38100" dist="38100" dir="2700000" algn="tl">
                    <a:srgbClr val="000000">
                      <a:alpha val="43137"/>
                    </a:srgbClr>
                  </a:outerShdw>
                </a:effectLst>
                <a:latin typeface="Corbel" pitchFamily="34" charset="0"/>
                <a:ea typeface="+mn-ea"/>
                <a:cs typeface="+mn-cs"/>
              </a:defRPr>
            </a:lvl1pPr>
          </a:lstStyle>
          <a:p>
            <a:pPr lvl="0"/>
            <a:r>
              <a:rPr lang="en-US" dirty="0" smtClean="0"/>
              <a:t>Position</a:t>
            </a:r>
            <a:endParaRPr lang="en-US" dirty="0"/>
          </a:p>
        </p:txBody>
      </p:sp>
      <p:sp>
        <p:nvSpPr>
          <p:cNvPr id="9" name="Text Placeholder 13"/>
          <p:cNvSpPr>
            <a:spLocks noGrp="1"/>
          </p:cNvSpPr>
          <p:nvPr>
            <p:ph type="body" sz="quarter" idx="14" hasCustomPrompt="1"/>
          </p:nvPr>
        </p:nvSpPr>
        <p:spPr>
          <a:xfrm>
            <a:off x="609600" y="5405735"/>
            <a:ext cx="4470400" cy="369332"/>
          </a:xfrm>
          <a:prstGeom prst="rect">
            <a:avLst/>
          </a:prstGeom>
          <a:noFill/>
        </p:spPr>
        <p:txBody>
          <a:bodyPr wrap="square" rtlCol="0">
            <a:spAutoFit/>
          </a:bodyPr>
          <a:lstStyle>
            <a:lvl1pPr algn="l" rtl="0" fontAlgn="base">
              <a:spcBef>
                <a:spcPct val="0"/>
              </a:spcBef>
              <a:spcAft>
                <a:spcPct val="0"/>
              </a:spcAft>
              <a:buNone/>
              <a:defRPr lang="en-US" sz="2000" b="1" kern="1200" dirty="0" smtClean="0">
                <a:solidFill>
                  <a:schemeClr val="tx2">
                    <a:lumMod val="50000"/>
                  </a:schemeClr>
                </a:solidFill>
                <a:effectLst>
                  <a:outerShdw blurRad="38100" dist="38100" dir="2700000" algn="tl">
                    <a:srgbClr val="000000">
                      <a:alpha val="43137"/>
                    </a:srgbClr>
                  </a:outerShdw>
                </a:effectLst>
                <a:latin typeface="Corbel" pitchFamily="34" charset="0"/>
                <a:ea typeface="+mn-ea"/>
                <a:cs typeface="+mn-cs"/>
              </a:defRPr>
            </a:lvl1pPr>
          </a:lstStyle>
          <a:p>
            <a:pPr lvl="0"/>
            <a:r>
              <a:rPr lang="en-US" smtClean="0"/>
              <a:t>Web Site</a:t>
            </a:r>
            <a:endParaRPr lang="en-US" dirty="0"/>
          </a:p>
        </p:txBody>
      </p:sp>
      <p:sp>
        <p:nvSpPr>
          <p:cNvPr id="5" name="Picture Placeholder 4"/>
          <p:cNvSpPr>
            <a:spLocks noGrp="1"/>
          </p:cNvSpPr>
          <p:nvPr>
            <p:ph type="pic" sz="quarter" idx="16" hasCustomPrompt="1"/>
          </p:nvPr>
        </p:nvSpPr>
        <p:spPr>
          <a:xfrm>
            <a:off x="5689600" y="4572000"/>
            <a:ext cx="5892800" cy="1905000"/>
          </a:xfrm>
          <a:prstGeom prst="rect">
            <a:avLst/>
          </a:prstGeom>
        </p:spPr>
        <p:txBody>
          <a:bodyPr/>
          <a:lstStyle>
            <a:lvl1pPr marL="0" indent="0">
              <a:buNone/>
              <a:defRPr/>
            </a:lvl1pPr>
          </a:lstStyle>
          <a:p>
            <a:r>
              <a:rPr lang="en-US" dirty="0" smtClean="0"/>
              <a:t>Insert a Picture Here</a:t>
            </a:r>
            <a:endParaRPr lang="en-US" dirty="0"/>
          </a:p>
        </p:txBody>
      </p:sp>
    </p:spTree>
    <p:extLst>
      <p:ext uri="{BB962C8B-B14F-4D97-AF65-F5344CB8AC3E}">
        <p14:creationId xmlns:p14="http://schemas.microsoft.com/office/powerpoint/2010/main" val="3510812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estions Slide">
    <p:spTree>
      <p:nvGrpSpPr>
        <p:cNvPr id="1" name=""/>
        <p:cNvGrpSpPr/>
        <p:nvPr/>
      </p:nvGrpSpPr>
      <p:grpSpPr>
        <a:xfrm>
          <a:off x="0" y="0"/>
          <a:ext cx="0" cy="0"/>
          <a:chOff x="0" y="0"/>
          <a:chExt cx="0" cy="0"/>
        </a:xfrm>
      </p:grpSpPr>
      <p:grpSp>
        <p:nvGrpSpPr>
          <p:cNvPr id="30" name="Group 29"/>
          <p:cNvGrpSpPr/>
          <p:nvPr userDrawn="1"/>
        </p:nvGrpSpPr>
        <p:grpSpPr>
          <a:xfrm>
            <a:off x="173912" y="6373882"/>
            <a:ext cx="2099551" cy="331718"/>
            <a:chOff x="1236228" y="1523999"/>
            <a:chExt cx="3771304" cy="3261410"/>
          </a:xfrm>
          <a:noFill/>
        </p:grpSpPr>
        <p:sp>
          <p:nvSpPr>
            <p:cNvPr id="31" name="TextBox 30">
              <a:hlinkClick r:id="rId2" tooltip="Форум за програмиране и уеб дизайн - дискусии, съвети, въпроси и отговори @ Софтуерна академия на Телерик"/>
            </p:cNvPr>
            <p:cNvSpPr txBox="1"/>
            <p:nvPr userDrawn="1"/>
          </p:nvSpPr>
          <p:spPr>
            <a:xfrm flipH="1">
              <a:off x="3394420" y="1733044"/>
              <a:ext cx="1143691"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форум програмиране, форум уеб дизайн</a:t>
              </a:r>
              <a:endParaRPr lang="bg-BG" sz="200" noProof="1">
                <a:ln w="0">
                  <a:noFill/>
                </a:ln>
                <a:solidFill>
                  <a:schemeClr val="bg1"/>
                </a:solidFill>
                <a:effectLst/>
              </a:endParaRPr>
            </a:p>
          </p:txBody>
        </p:sp>
        <p:sp>
          <p:nvSpPr>
            <p:cNvPr id="32" name="TextBox 31">
              <a:hlinkClick r:id="rId3" tooltip="Курсове и уроци по програмиране, уеб дизайн, разработка на софтуер и информационни технологии - лекции, видео уроци, обучения - безплатно"/>
            </p:cNvPr>
            <p:cNvSpPr txBox="1"/>
            <p:nvPr userDrawn="1"/>
          </p:nvSpPr>
          <p:spPr>
            <a:xfrm flipH="1">
              <a:off x="1350512" y="1528531"/>
              <a:ext cx="1506492" cy="1149887"/>
            </a:xfrm>
            <a:prstGeom prst="rect">
              <a:avLst/>
            </a:prstGeom>
            <a:grpFill/>
          </p:spPr>
          <p:txBody>
            <a:bodyPr wrap="none" rtlCol="0">
              <a:spAutoFit/>
            </a:bodyPr>
            <a:lstStyle/>
            <a:p>
              <a:pPr>
                <a:lnSpc>
                  <a:spcPct val="80000"/>
                </a:lnSpc>
              </a:pPr>
              <a:r>
                <a:rPr lang="bg-BG" sz="200" kern="1200" noProof="1" smtClean="0">
                  <a:ln w="0">
                    <a:noFill/>
                  </a:ln>
                  <a:solidFill>
                    <a:schemeClr val="bg1"/>
                  </a:solidFill>
                  <a:effectLst/>
                  <a:latin typeface="Corbel" pitchFamily="34" charset="0"/>
                  <a:ea typeface="+mn-ea"/>
                  <a:cs typeface="+mn-cs"/>
                </a:rPr>
                <a:t>курсове и уроци по програмиране, уеб дизайн – безплатно</a:t>
              </a:r>
              <a:endParaRPr lang="bg-BG" sz="200" kern="1200" noProof="1">
                <a:ln w="0">
                  <a:noFill/>
                </a:ln>
                <a:solidFill>
                  <a:schemeClr val="bg1"/>
                </a:solidFill>
                <a:effectLst/>
                <a:latin typeface="Corbel" pitchFamily="34" charset="0"/>
                <a:ea typeface="+mn-ea"/>
                <a:cs typeface="+mn-cs"/>
              </a:endParaRPr>
            </a:p>
          </p:txBody>
        </p:sp>
        <p:sp>
          <p:nvSpPr>
            <p:cNvPr id="33" name="TextBox 32">
              <a:hlinkClick r:id="rId4" tooltip="Програмиране за деца - безплатно в Телерик кидс академия"/>
            </p:cNvPr>
            <p:cNvSpPr txBox="1"/>
            <p:nvPr userDrawn="1"/>
          </p:nvSpPr>
          <p:spPr>
            <a:xfrm flipH="1">
              <a:off x="1538277" y="2175144"/>
              <a:ext cx="1362523" cy="1210412"/>
            </a:xfrm>
            <a:prstGeom prst="rect">
              <a:avLst/>
            </a:prstGeom>
            <a:grpFill/>
          </p:spPr>
          <p:txBody>
            <a:bodyPr wrap="none" rtlCol="0">
              <a:spAutoFit/>
            </a:bodyPr>
            <a:lstStyle/>
            <a:p>
              <a:r>
                <a:rPr lang="bg-BG" sz="200" kern="1200" noProof="1" smtClean="0">
                  <a:ln w="0">
                    <a:noFill/>
                  </a:ln>
                  <a:solidFill>
                    <a:schemeClr val="bg1"/>
                  </a:solidFill>
                  <a:effectLst/>
                  <a:latin typeface="Corbel" pitchFamily="34" charset="0"/>
                  <a:ea typeface="+mn-ea"/>
                  <a:cs typeface="+mn-cs"/>
                </a:rPr>
                <a:t>програмиране за деца – безплатни курсове и уроци</a:t>
              </a:r>
              <a:endParaRPr lang="bg-BG" sz="200" kern="1200" noProof="1">
                <a:ln w="0">
                  <a:noFill/>
                </a:ln>
                <a:solidFill>
                  <a:schemeClr val="bg1"/>
                </a:solidFill>
                <a:effectLst/>
                <a:latin typeface="Corbel" pitchFamily="34" charset="0"/>
                <a:ea typeface="+mn-ea"/>
                <a:cs typeface="+mn-cs"/>
              </a:endParaRPr>
            </a:p>
          </p:txBody>
        </p:sp>
        <p:sp>
          <p:nvSpPr>
            <p:cNvPr id="34" name="TextBox 33">
              <a:hlinkClick r:id="rId5" tooltip="Безплатен SEO курс - оптимизация за търсачки, уроци по SEO"/>
            </p:cNvPr>
            <p:cNvSpPr txBox="1"/>
            <p:nvPr userDrawn="1"/>
          </p:nvSpPr>
          <p:spPr>
            <a:xfrm flipH="1">
              <a:off x="1660732" y="2421354"/>
              <a:ext cx="1264625" cy="1210412"/>
            </a:xfrm>
            <a:prstGeom prst="rect">
              <a:avLst/>
            </a:prstGeom>
            <a:grpFill/>
          </p:spPr>
          <p:txBody>
            <a:bodyPr wrap="none" rtlCol="0">
              <a:spAutoFit/>
            </a:bodyPr>
            <a:lstStyle>
              <a:defPPr>
                <a:defRPr lang="en-US"/>
              </a:defPPr>
              <a:lvl1pPr lvl="0">
                <a:defRPr sz="1200"/>
              </a:lvl1pPr>
            </a:lstStyle>
            <a:p>
              <a:pPr lvl="0" algn="l"/>
              <a:r>
                <a:rPr lang="bg-BG" sz="200" noProof="1" smtClean="0">
                  <a:ln w="0">
                    <a:noFill/>
                  </a:ln>
                  <a:solidFill>
                    <a:schemeClr val="bg1"/>
                  </a:solidFill>
                  <a:effectLst/>
                </a:rPr>
                <a:t>безплатен SEO курс - оптимизация за търсачки</a:t>
              </a:r>
              <a:endParaRPr lang="bg-BG" sz="200" noProof="1">
                <a:ln w="0">
                  <a:noFill/>
                </a:ln>
                <a:solidFill>
                  <a:schemeClr val="bg1"/>
                </a:solidFill>
                <a:effectLst/>
              </a:endParaRPr>
            </a:p>
          </p:txBody>
        </p:sp>
        <p:sp>
          <p:nvSpPr>
            <p:cNvPr id="35" name="TextBox 34">
              <a:hlinkClick r:id="rId6" tooltip="Безплатен курс &quot;Уеб дизайн с HTML, CSS и JavaScript&quot; - уроци по правене на уеб сайтове, HTML, CSS, Photoshop, JavaScript и CMS системи"/>
            </p:cNvPr>
            <p:cNvSpPr txBox="1"/>
            <p:nvPr userDrawn="1"/>
          </p:nvSpPr>
          <p:spPr>
            <a:xfrm flipH="1">
              <a:off x="1448483" y="2878556"/>
              <a:ext cx="1397076"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уроци по уеб дизайн, HTML, CSS, JavaScript, Photoshop</a:t>
              </a:r>
              <a:endParaRPr lang="bg-BG" sz="200" noProof="1">
                <a:ln w="0">
                  <a:noFill/>
                </a:ln>
                <a:solidFill>
                  <a:schemeClr val="bg1"/>
                </a:solidFill>
                <a:effectLst/>
              </a:endParaRPr>
            </a:p>
          </p:txBody>
        </p:sp>
        <p:sp>
          <p:nvSpPr>
            <p:cNvPr id="36" name="TextBox 35">
              <a:hlinkClick r:id="rId7" tooltip="Училищна софтуерна академия - безплатни уроци по програмиране и уеб дизайн"/>
            </p:cNvPr>
            <p:cNvSpPr txBox="1"/>
            <p:nvPr userDrawn="1"/>
          </p:nvSpPr>
          <p:spPr>
            <a:xfrm flipH="1">
              <a:off x="1636239" y="1946534"/>
              <a:ext cx="1310695" cy="1210412"/>
            </a:xfrm>
            <a:prstGeom prst="rect">
              <a:avLst/>
            </a:prstGeom>
            <a:grpFill/>
          </p:spPr>
          <p:txBody>
            <a:bodyPr wrap="none" rtlCol="0">
              <a:spAutoFit/>
            </a:bodyPr>
            <a:lstStyle/>
            <a:p>
              <a:pPr algn="l"/>
              <a:r>
                <a:rPr lang="bg-BG" sz="200" kern="1200" noProof="1" smtClean="0">
                  <a:ln w="0">
                    <a:noFill/>
                  </a:ln>
                  <a:solidFill>
                    <a:schemeClr val="bg1"/>
                  </a:solidFill>
                  <a:effectLst/>
                  <a:latin typeface="Corbel" pitchFamily="34" charset="0"/>
                  <a:ea typeface="+mn-ea"/>
                  <a:cs typeface="+mn-cs"/>
                </a:rPr>
                <a:t>уроци по програмиране и уеб дизайн за ученици</a:t>
              </a:r>
              <a:endParaRPr lang="bg-BG" sz="200" kern="1200" noProof="1">
                <a:ln w="0">
                  <a:noFill/>
                </a:ln>
                <a:solidFill>
                  <a:schemeClr val="bg1"/>
                </a:solidFill>
                <a:effectLst/>
                <a:latin typeface="Corbel" pitchFamily="34" charset="0"/>
                <a:ea typeface="+mn-ea"/>
                <a:cs typeface="+mn-cs"/>
              </a:endParaRPr>
            </a:p>
          </p:txBody>
        </p:sp>
        <p:sp>
          <p:nvSpPr>
            <p:cNvPr id="37" name="TextBox 36">
              <a:hlinkClick r:id="rId8" tooltip="Безплатен курс &quot;Програмиране с ASP.NET MVC&quot; - уеб технологии, бази данни, C#, .NET, ASP.NET MVC"/>
            </p:cNvPr>
            <p:cNvSpPr txBox="1"/>
            <p:nvPr userDrawn="1"/>
          </p:nvSpPr>
          <p:spPr>
            <a:xfrm flipH="1">
              <a:off x="3402823" y="2230065"/>
              <a:ext cx="1402835"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ASP.NET MVC курс – HTML, SQL, C#, .NET, ASP.NET MVC</a:t>
              </a:r>
              <a:endParaRPr lang="bg-BG" sz="200" noProof="1">
                <a:ln w="0">
                  <a:noFill/>
                </a:ln>
                <a:solidFill>
                  <a:schemeClr val="bg1"/>
                </a:solidFill>
                <a:effectLst/>
              </a:endParaRPr>
            </a:p>
          </p:txBody>
        </p:sp>
        <p:sp>
          <p:nvSpPr>
            <p:cNvPr id="38" name="TextBox 37">
              <a:hlinkClick r:id="rId9" tooltip="Безплатен курс &quot;Разработка на софтуер в Cloud среда&quot; - AppEngine, AWS, Azure"/>
            </p:cNvPr>
            <p:cNvSpPr txBox="1"/>
            <p:nvPr userDrawn="1"/>
          </p:nvSpPr>
          <p:spPr>
            <a:xfrm flipH="1">
              <a:off x="1440310" y="3574997"/>
              <a:ext cx="1411475" cy="1210412"/>
            </a:xfrm>
            <a:prstGeom prst="rect">
              <a:avLst/>
            </a:prstGeom>
            <a:grpFill/>
          </p:spPr>
          <p:txBody>
            <a:bodyPr wrap="none" rtlCol="0">
              <a:spAutoFit/>
            </a:bodyPr>
            <a:lstStyle/>
            <a:p>
              <a:r>
                <a:rPr lang="bg-BG" sz="200" kern="1200" noProof="1" smtClean="0">
                  <a:ln w="0">
                    <a:noFill/>
                  </a:ln>
                  <a:solidFill>
                    <a:schemeClr val="bg1"/>
                  </a:solidFill>
                  <a:effectLst/>
                  <a:latin typeface="Corbel" pitchFamily="34" charset="0"/>
                  <a:ea typeface="+mn-ea"/>
                  <a:cs typeface="+mn-cs"/>
                </a:rPr>
                <a:t>безплатен курс "Разработка на софтуер в cloud среда"</a:t>
              </a:r>
              <a:endParaRPr lang="bg-BG" sz="200" kern="1200" noProof="1">
                <a:ln w="0">
                  <a:noFill/>
                </a:ln>
                <a:solidFill>
                  <a:schemeClr val="bg1"/>
                </a:solidFill>
                <a:effectLst/>
                <a:latin typeface="Corbel" pitchFamily="34" charset="0"/>
                <a:ea typeface="+mn-ea"/>
                <a:cs typeface="+mn-cs"/>
              </a:endParaRPr>
            </a:p>
          </p:txBody>
        </p:sp>
        <p:sp>
          <p:nvSpPr>
            <p:cNvPr id="39" name="TextBox 38">
              <a:hlinkClick r:id="rId10" tooltip="BG Coder - онлайн състезателна система - тренировки за състезания по програмиране - online judge"/>
            </p:cNvPr>
            <p:cNvSpPr txBox="1"/>
            <p:nvPr userDrawn="1"/>
          </p:nvSpPr>
          <p:spPr>
            <a:xfrm flipH="1">
              <a:off x="3389111" y="1523999"/>
              <a:ext cx="1408593"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BG Coder - онлайн състезателна система - online judge</a:t>
              </a:r>
              <a:endParaRPr lang="bg-BG" sz="200" noProof="1">
                <a:ln w="0">
                  <a:noFill/>
                </a:ln>
                <a:solidFill>
                  <a:schemeClr val="bg1"/>
                </a:solidFill>
                <a:effectLst/>
              </a:endParaRPr>
            </a:p>
          </p:txBody>
        </p:sp>
        <p:sp>
          <p:nvSpPr>
            <p:cNvPr id="40" name="TextBox 39">
              <a:hlinkClick r:id="rId11" tooltip="Светлин Наков - курсове и уроци по програмиране, уеб дизайн, книги, обучения - безплатно"/>
            </p:cNvPr>
            <p:cNvSpPr txBox="1"/>
            <p:nvPr userDrawn="1"/>
          </p:nvSpPr>
          <p:spPr>
            <a:xfrm flipH="1">
              <a:off x="1236228" y="2649965"/>
              <a:ext cx="1575597"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курсове и уроци по програмиране, книги – безплатно от Наков</a:t>
              </a:r>
              <a:endParaRPr lang="bg-BG" sz="200" noProof="1">
                <a:ln w="0">
                  <a:noFill/>
                </a:ln>
                <a:solidFill>
                  <a:schemeClr val="bg1"/>
                </a:solidFill>
                <a:effectLst/>
              </a:endParaRPr>
            </a:p>
          </p:txBody>
        </p:sp>
        <p:sp>
          <p:nvSpPr>
            <p:cNvPr id="41" name="TextBox 40">
              <a:hlinkClick r:id="rId12" tooltip="Безплатен курс &quot;Качествен програмен код&quot;"/>
            </p:cNvPr>
            <p:cNvSpPr txBox="1"/>
            <p:nvPr userDrawn="1"/>
          </p:nvSpPr>
          <p:spPr>
            <a:xfrm flipH="1">
              <a:off x="1766854" y="3335748"/>
              <a:ext cx="1195520" cy="1210412"/>
            </a:xfrm>
            <a:prstGeom prst="rect">
              <a:avLst/>
            </a:prstGeom>
            <a:grpFill/>
          </p:spPr>
          <p:txBody>
            <a:bodyPr wrap="none" rtlCol="0">
              <a:spAutoFit/>
            </a:bodyPr>
            <a:lstStyle/>
            <a:p>
              <a:r>
                <a:rPr lang="bg-BG" sz="200" kern="1200" noProof="1" smtClean="0">
                  <a:ln w="0">
                    <a:noFill/>
                  </a:ln>
                  <a:solidFill>
                    <a:schemeClr val="bg1"/>
                  </a:solidFill>
                  <a:effectLst/>
                  <a:latin typeface="Corbel" pitchFamily="34" charset="0"/>
                  <a:ea typeface="+mn-ea"/>
                  <a:cs typeface="+mn-cs"/>
                </a:rPr>
                <a:t>безплатен курс "Качествен програмен код"</a:t>
              </a:r>
              <a:endParaRPr lang="bg-BG" sz="200" kern="1200" noProof="1">
                <a:ln w="0">
                  <a:noFill/>
                </a:ln>
                <a:solidFill>
                  <a:schemeClr val="bg1"/>
                </a:solidFill>
                <a:effectLst/>
                <a:latin typeface="Corbel" pitchFamily="34" charset="0"/>
                <a:ea typeface="+mn-ea"/>
                <a:cs typeface="+mn-cs"/>
              </a:endParaRPr>
            </a:p>
          </p:txBody>
        </p:sp>
        <p:sp>
          <p:nvSpPr>
            <p:cNvPr id="42" name="TextBox 41">
              <a:hlinkClick r:id="rId13" tooltip="Алго академия - Академия по алгоритмично програмиране - безплатни уроци по алгоритми и структури от данни, състезателно програмиране и състезания"/>
            </p:cNvPr>
            <p:cNvSpPr txBox="1"/>
            <p:nvPr userDrawn="1"/>
          </p:nvSpPr>
          <p:spPr>
            <a:xfrm flipH="1">
              <a:off x="3407677" y="2461282"/>
              <a:ext cx="1477699"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алго академия – състезателно програмиране, състезания</a:t>
              </a:r>
              <a:endParaRPr lang="bg-BG" sz="200" noProof="1">
                <a:ln w="0">
                  <a:noFill/>
                </a:ln>
                <a:solidFill>
                  <a:schemeClr val="bg1"/>
                </a:solidFill>
                <a:effectLst/>
              </a:endParaRPr>
            </a:p>
          </p:txBody>
        </p:sp>
        <p:sp>
          <p:nvSpPr>
            <p:cNvPr id="43" name="TextBox 42">
              <a:hlinkClick r:id="rId14" tooltip="Безплатен ASP.NET курс - уеб програмиране, бази данни, C#, .NET, ASP.NET"/>
            </p:cNvPr>
            <p:cNvSpPr txBox="1"/>
            <p:nvPr userDrawn="1"/>
          </p:nvSpPr>
          <p:spPr>
            <a:xfrm flipH="1">
              <a:off x="3406019" y="1985429"/>
              <a:ext cx="1601513"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ASP.NET курс - уеб програмиране, бази данни, C#, .NET, ASP.NET</a:t>
              </a:r>
              <a:endParaRPr lang="bg-BG" sz="200" noProof="1">
                <a:ln w="0">
                  <a:noFill/>
                </a:ln>
                <a:solidFill>
                  <a:schemeClr val="bg1"/>
                </a:solidFill>
                <a:effectLst/>
              </a:endParaRPr>
            </a:p>
          </p:txBody>
        </p:sp>
        <p:sp>
          <p:nvSpPr>
            <p:cNvPr id="44" name="TextBox 43">
              <a:hlinkClick r:id="rId15" tooltip="Софтуерна академия на Телерик - безплатни курсове и уроци по програмиране"/>
            </p:cNvPr>
            <p:cNvSpPr txBox="1"/>
            <p:nvPr userDrawn="1"/>
          </p:nvSpPr>
          <p:spPr>
            <a:xfrm flipH="1">
              <a:off x="1504800" y="1717933"/>
              <a:ext cx="1420111" cy="1210412"/>
            </a:xfrm>
            <a:prstGeom prst="rect">
              <a:avLst/>
            </a:prstGeom>
            <a:grpFill/>
          </p:spPr>
          <p:txBody>
            <a:bodyPr wrap="none" rtlCol="0">
              <a:spAutoFit/>
            </a:bodyPr>
            <a:lstStyle>
              <a:defPPr>
                <a:defRPr lang="en-US"/>
              </a:defPPr>
              <a:lvl1pPr>
                <a:defRPr sz="1200"/>
              </a:lvl1pPr>
            </a:lstStyle>
            <a:p>
              <a:pPr lvl="0" algn="l"/>
              <a:r>
                <a:rPr lang="bg-BG" sz="200" noProof="1" smtClean="0">
                  <a:ln w="0">
                    <a:noFill/>
                  </a:ln>
                  <a:solidFill>
                    <a:schemeClr val="bg1"/>
                  </a:solidFill>
                  <a:effectLst/>
                </a:rPr>
                <a:t>курсове и уроци по </a:t>
              </a:r>
              <a:r>
                <a:rPr lang="bg-BG" sz="200" kern="1200" noProof="1" smtClean="0">
                  <a:ln w="0">
                    <a:noFill/>
                  </a:ln>
                  <a:solidFill>
                    <a:schemeClr val="bg1"/>
                  </a:solidFill>
                  <a:effectLst/>
                  <a:latin typeface="Corbel" pitchFamily="34" charset="0"/>
                  <a:ea typeface="+mn-ea"/>
                  <a:cs typeface="+mn-cs"/>
                </a:rPr>
                <a:t>програмиране – Телерик академия</a:t>
              </a:r>
              <a:endParaRPr lang="bg-BG" sz="200" kern="1200" noProof="1">
                <a:ln w="0">
                  <a:noFill/>
                </a:ln>
                <a:solidFill>
                  <a:schemeClr val="bg1"/>
                </a:solidFill>
                <a:effectLst/>
                <a:latin typeface="Corbel" pitchFamily="34" charset="0"/>
                <a:ea typeface="+mn-ea"/>
                <a:cs typeface="+mn-cs"/>
              </a:endParaRPr>
            </a:p>
          </p:txBody>
        </p:sp>
        <p:sp>
          <p:nvSpPr>
            <p:cNvPr id="45" name="TextBox 44">
              <a:hlinkClick r:id="rId16" tooltip="Безплатен курс &quot;Разработка на мобилни приложения&quot; - iPhone, Android, Windows Phone, PhoneGap, HTML5, jQuery, AJAX"/>
            </p:cNvPr>
            <p:cNvSpPr txBox="1"/>
            <p:nvPr userDrawn="1"/>
          </p:nvSpPr>
          <p:spPr>
            <a:xfrm flipH="1">
              <a:off x="3404043" y="2718405"/>
              <a:ext cx="1529528" cy="1210412"/>
            </a:xfrm>
            <a:prstGeom prst="rect">
              <a:avLst/>
            </a:prstGeom>
            <a:grpFill/>
          </p:spPr>
          <p:txBody>
            <a:bodyPr wrap="none" rtlCol="0">
              <a:spAutoFit/>
            </a:bodyPr>
            <a:lstStyle>
              <a:defPPr>
                <a:defRPr lang="en-US"/>
              </a:defPPr>
              <a:lvl1pPr lvl="0">
                <a:defRPr sz="1200"/>
              </a:lvl1pPr>
            </a:lstStyle>
            <a:p>
              <a:pPr lvl="0"/>
              <a:r>
                <a:rPr lang="bg-BG" sz="200" noProof="1" smtClean="0">
                  <a:ln w="0">
                    <a:noFill/>
                  </a:ln>
                  <a:solidFill>
                    <a:schemeClr val="bg1"/>
                  </a:solidFill>
                  <a:effectLst/>
                </a:rPr>
                <a:t>курс мобилни приложения с iPhone, Android, WP7, PhoneGap</a:t>
              </a:r>
              <a:endParaRPr lang="bg-BG" sz="200" noProof="1">
                <a:ln w="0">
                  <a:noFill/>
                </a:ln>
                <a:solidFill>
                  <a:schemeClr val="bg1"/>
                </a:solidFill>
                <a:effectLst/>
              </a:endParaRPr>
            </a:p>
          </p:txBody>
        </p:sp>
        <p:sp>
          <p:nvSpPr>
            <p:cNvPr id="46" name="TextBox 45">
              <a:hlinkClick r:id="rId17" tooltip="Free C# Programming Book by Svetlin Nakov - безплатна C# книга от Светлин Наков, книга C#, книга Java, безплатна книга"/>
            </p:cNvPr>
            <p:cNvSpPr txBox="1"/>
            <p:nvPr userDrawn="1"/>
          </p:nvSpPr>
          <p:spPr>
            <a:xfrm flipH="1">
              <a:off x="1440317" y="3117785"/>
              <a:ext cx="1425870" cy="1210412"/>
            </a:xfrm>
            <a:prstGeom prst="rect">
              <a:avLst/>
            </a:prstGeom>
            <a:grpFill/>
          </p:spPr>
          <p:txBody>
            <a:bodyPr wrap="none" rtlCol="0">
              <a:spAutoFit/>
            </a:bodyPr>
            <a:lstStyle/>
            <a:p>
              <a:r>
                <a:rPr lang="bg-BG" sz="200" kern="1200" noProof="1" smtClean="0">
                  <a:ln w="0">
                    <a:noFill/>
                  </a:ln>
                  <a:solidFill>
                    <a:schemeClr val="bg1"/>
                  </a:solidFill>
                  <a:effectLst/>
                  <a:latin typeface="Corbel" pitchFamily="34" charset="0"/>
                  <a:ea typeface="+mn-ea"/>
                  <a:cs typeface="+mn-cs"/>
                </a:rPr>
                <a:t>free C# book, безплатна книга C#, книга Java, книга C#</a:t>
              </a:r>
              <a:endParaRPr lang="bg-BG" sz="200" kern="1200" noProof="1">
                <a:ln w="0">
                  <a:noFill/>
                </a:ln>
                <a:solidFill>
                  <a:schemeClr val="bg1"/>
                </a:solidFill>
                <a:effectLst/>
                <a:latin typeface="Corbel" pitchFamily="34" charset="0"/>
                <a:ea typeface="+mn-ea"/>
                <a:cs typeface="+mn-cs"/>
              </a:endParaRPr>
            </a:p>
          </p:txBody>
        </p:sp>
        <p:sp>
          <p:nvSpPr>
            <p:cNvPr id="47" name="TextBox 46">
              <a:hlinkClick r:id="rId18" tooltip="Дончо Минков - сайт за програмиране"/>
            </p:cNvPr>
            <p:cNvSpPr txBox="1"/>
            <p:nvPr userDrawn="1"/>
          </p:nvSpPr>
          <p:spPr>
            <a:xfrm flipH="1">
              <a:off x="3401369" y="2963513"/>
              <a:ext cx="1100501" cy="1210412"/>
            </a:xfrm>
            <a:prstGeom prst="rect">
              <a:avLst/>
            </a:prstGeom>
            <a:grpFill/>
          </p:spPr>
          <p:txBody>
            <a:bodyPr wrap="none" rtlCol="0">
              <a:spAutoFit/>
            </a:bodyPr>
            <a:lstStyle>
              <a:defPPr>
                <a:defRPr lang="en-US"/>
              </a:defPPr>
              <a:lvl1pPr>
                <a:defRPr sz="1600">
                  <a:ln w="0">
                    <a:solidFill>
                      <a:schemeClr val="tx1"/>
                    </a:solidFill>
                  </a:ln>
                  <a:effectLst/>
                </a:defRPr>
              </a:lvl1pPr>
            </a:lstStyle>
            <a:p>
              <a:pPr lvl="0"/>
              <a:r>
                <a:rPr lang="bg-BG" sz="200" noProof="1" smtClean="0">
                  <a:ln w="0">
                    <a:noFill/>
                  </a:ln>
                  <a:solidFill>
                    <a:schemeClr val="bg1"/>
                  </a:solidFill>
                </a:rPr>
                <a:t>Дончо Минков - сайт за програмиране</a:t>
              </a:r>
              <a:endParaRPr lang="bg-BG" sz="200" noProof="1">
                <a:ln w="0">
                  <a:noFill/>
                </a:ln>
                <a:solidFill>
                  <a:schemeClr val="bg1"/>
                </a:solidFill>
              </a:endParaRPr>
            </a:p>
          </p:txBody>
        </p:sp>
        <p:sp>
          <p:nvSpPr>
            <p:cNvPr id="48" name="TextBox 47">
              <a:hlinkClick r:id="rId19" tooltip="Николай Костов - блог за програмиране"/>
            </p:cNvPr>
            <p:cNvSpPr txBox="1"/>
            <p:nvPr userDrawn="1"/>
          </p:nvSpPr>
          <p:spPr>
            <a:xfrm flipH="1">
              <a:off x="3401423" y="3217864"/>
              <a:ext cx="1135053" cy="1210412"/>
            </a:xfrm>
            <a:prstGeom prst="rect">
              <a:avLst/>
            </a:prstGeom>
            <a:grpFill/>
          </p:spPr>
          <p:txBody>
            <a:bodyPr wrap="none" rtlCol="0">
              <a:spAutoFit/>
            </a:bodyPr>
            <a:lstStyle/>
            <a:p>
              <a:pPr algn="l"/>
              <a:r>
                <a:rPr lang="bg-BG" sz="200" kern="1200" noProof="1" smtClean="0">
                  <a:ln w="0">
                    <a:noFill/>
                  </a:ln>
                  <a:solidFill>
                    <a:schemeClr val="bg1"/>
                  </a:solidFill>
                  <a:effectLst/>
                  <a:latin typeface="Corbel" pitchFamily="34" charset="0"/>
                  <a:ea typeface="+mn-ea"/>
                  <a:cs typeface="+mn-cs"/>
                </a:rPr>
                <a:t>Николай Костов - блог за програмиране</a:t>
              </a:r>
              <a:endParaRPr lang="bg-BG" sz="200" kern="1200" noProof="1">
                <a:ln w="0">
                  <a:noFill/>
                </a:ln>
                <a:solidFill>
                  <a:schemeClr val="bg1"/>
                </a:solidFill>
                <a:effectLst/>
                <a:latin typeface="Corbel" pitchFamily="34" charset="0"/>
                <a:ea typeface="+mn-ea"/>
                <a:cs typeface="+mn-cs"/>
              </a:endParaRPr>
            </a:p>
          </p:txBody>
        </p:sp>
        <p:sp>
          <p:nvSpPr>
            <p:cNvPr id="49" name="TextBox 48">
              <a:hlinkClick r:id="rId20" tooltip="безплатен C# курс в софтуерната академия на Наков"/>
            </p:cNvPr>
            <p:cNvSpPr txBox="1"/>
            <p:nvPr userDrawn="1"/>
          </p:nvSpPr>
          <p:spPr>
            <a:xfrm flipH="1">
              <a:off x="3398078" y="3548402"/>
              <a:ext cx="1011240" cy="1210412"/>
            </a:xfrm>
            <a:prstGeom prst="rect">
              <a:avLst/>
            </a:prstGeom>
            <a:grpFill/>
          </p:spPr>
          <p:txBody>
            <a:bodyPr wrap="none" rtlCol="0">
              <a:spAutoFit/>
            </a:bodyPr>
            <a:lstStyle>
              <a:defPPr>
                <a:defRPr lang="en-US"/>
              </a:defPPr>
              <a:lvl1pPr>
                <a:defRPr sz="1600">
                  <a:ln w="0">
                    <a:solidFill>
                      <a:schemeClr val="tx1"/>
                    </a:solidFill>
                  </a:ln>
                  <a:effectLst/>
                </a:defRPr>
              </a:lvl1pPr>
            </a:lstStyle>
            <a:p>
              <a:pPr lvl="0"/>
              <a:r>
                <a:rPr lang="bg-BG" sz="200" noProof="1" smtClean="0">
                  <a:ln w="0">
                    <a:noFill/>
                  </a:ln>
                  <a:solidFill>
                    <a:schemeClr val="bg1"/>
                  </a:solidFill>
                </a:rPr>
                <a:t>C# курс, програмиране, безплатно</a:t>
              </a:r>
              <a:endParaRPr lang="bg-BG" sz="200" noProof="1">
                <a:ln w="0">
                  <a:noFill/>
                </a:ln>
                <a:solidFill>
                  <a:schemeClr val="bg1"/>
                </a:solidFill>
              </a:endParaRPr>
            </a:p>
          </p:txBody>
        </p:sp>
      </p:grpSp>
      <p:sp>
        <p:nvSpPr>
          <p:cNvPr id="7" name="Title 1"/>
          <p:cNvSpPr>
            <a:spLocks noGrp="1"/>
          </p:cNvSpPr>
          <p:nvPr>
            <p:ph type="title" hasCustomPrompt="1"/>
          </p:nvPr>
        </p:nvSpPr>
        <p:spPr>
          <a:xfrm>
            <a:off x="2438400" y="152400"/>
            <a:ext cx="9448800" cy="838200"/>
          </a:xfrm>
          <a:prstGeom prst="rect">
            <a:avLst/>
          </a:prstGeom>
        </p:spPr>
        <p:txBody>
          <a:bodyPr anchor="ctr" anchorCtr="0">
            <a:noAutofit/>
          </a:bodyPr>
          <a:lstStyle>
            <a:lvl1pPr algn="r" rtl="0" eaLnBrk="0" fontAlgn="base" hangingPunct="0">
              <a:lnSpc>
                <a:spcPts val="4000"/>
              </a:lnSpc>
              <a:spcBef>
                <a:spcPct val="0"/>
              </a:spcBef>
              <a:spcAft>
                <a:spcPct val="0"/>
              </a:spcAft>
              <a:defRPr lang="en-US" sz="4000" b="1" kern="1200" baseline="0" dirty="0">
                <a:ln w="500">
                  <a:noFill/>
                </a:ln>
                <a:solidFill>
                  <a:schemeClr val="tx2"/>
                </a:solidFill>
                <a:effectLst>
                  <a:outerShdw blurRad="38100" dist="38100" dir="2700000" algn="tl">
                    <a:srgbClr val="000000">
                      <a:alpha val="43137"/>
                    </a:srgbClr>
                  </a:outerShdw>
                  <a:reflection blurRad="12700" stA="20000" endPos="50000" dist="12700" dir="5400000" sy="-100000" algn="bl" rotWithShape="0"/>
                </a:effectLst>
                <a:latin typeface="+mj-lt"/>
                <a:ea typeface="+mj-ea"/>
                <a:cs typeface="+mj-cs"/>
              </a:defRPr>
            </a:lvl1pPr>
          </a:lstStyle>
          <a:p>
            <a:r>
              <a:rPr lang="en-US" dirty="0" smtClean="0"/>
              <a:t>Presentation Title</a:t>
            </a:r>
            <a:endParaRPr lang="en-US" dirty="0"/>
          </a:p>
        </p:txBody>
      </p:sp>
      <p:sp>
        <p:nvSpPr>
          <p:cNvPr id="9" name="TextBox 8">
            <a:hlinkClick r:id="rId2" tooltip="Форум за програмиране и уеб дизайн - дискусии, съвети, въпроси и отговори @ Софтуерна академия на Телерик"/>
          </p:cNvPr>
          <p:cNvSpPr txBox="1"/>
          <p:nvPr userDrawn="1"/>
        </p:nvSpPr>
        <p:spPr>
          <a:xfrm rot="12041701" flipH="1">
            <a:off x="9962159" y="3840481"/>
            <a:ext cx="1187136" cy="1569660"/>
          </a:xfrm>
          <a:prstGeom prst="rect">
            <a:avLst/>
          </a:prstGeom>
          <a:noFill/>
        </p:spPr>
        <p:txBody>
          <a:bodyPr wrap="square" rtlCol="0">
            <a:spAutoFit/>
            <a:scene3d>
              <a:camera prst="orthographicFront"/>
              <a:lightRig rig="threePt" dir="t"/>
            </a:scene3d>
            <a:sp3d extrusionH="57150">
              <a:bevelT w="38100" h="38100"/>
            </a:sp3d>
          </a:bodyPr>
          <a:lstStyle/>
          <a:p>
            <a:r>
              <a:rPr lang="en-US" sz="9600" b="1" dirty="0" smtClean="0">
                <a:solidFill>
                  <a:schemeClr val="tx1">
                    <a:lumMod val="75000"/>
                  </a:schemeClr>
                </a:solidFill>
                <a:effectLst>
                  <a:reflection blurRad="6350" stA="55000" endA="300" endPos="45500" dir="5400000" sy="-100000" algn="bl" rotWithShape="0"/>
                </a:effectLst>
              </a:rPr>
              <a:t>?</a:t>
            </a:r>
            <a:endParaRPr lang="en-US" sz="9600" b="1" dirty="0">
              <a:solidFill>
                <a:schemeClr val="tx1">
                  <a:lumMod val="75000"/>
                </a:schemeClr>
              </a:solidFill>
              <a:effectLst>
                <a:reflection blurRad="6350" stA="55000" endA="300" endPos="45500" dir="5400000" sy="-100000" algn="bl" rotWithShape="0"/>
              </a:effectLst>
            </a:endParaRPr>
          </a:p>
        </p:txBody>
      </p:sp>
      <p:sp>
        <p:nvSpPr>
          <p:cNvPr id="11" name="TextBox 10">
            <a:hlinkClick r:id="rId4" tooltip="Програмиране за деца - безплатно в Телерик кидс академия"/>
          </p:cNvPr>
          <p:cNvSpPr txBox="1"/>
          <p:nvPr userDrawn="1"/>
        </p:nvSpPr>
        <p:spPr>
          <a:xfrm rot="9535351" flipH="1">
            <a:off x="1231182" y="1861198"/>
            <a:ext cx="897817" cy="1446550"/>
          </a:xfrm>
          <a:prstGeom prst="rect">
            <a:avLst/>
          </a:prstGeom>
          <a:noFill/>
        </p:spPr>
        <p:txBody>
          <a:bodyPr wrap="square" rtlCol="0">
            <a:spAutoFit/>
            <a:scene3d>
              <a:camera prst="isometricOffAxis1Right"/>
              <a:lightRig rig="threePt" dir="t"/>
            </a:scene3d>
            <a:sp3d extrusionH="57150">
              <a:bevelT w="38100" h="38100"/>
            </a:sp3d>
          </a:bodyPr>
          <a:lstStyle/>
          <a:p>
            <a:r>
              <a:rPr lang="en-US" sz="8800" dirty="0" smtClean="0">
                <a:solidFill>
                  <a:schemeClr val="accent5">
                    <a:lumMod val="60000"/>
                    <a:lumOff val="40000"/>
                  </a:schemeClr>
                </a:solidFill>
                <a:effectLst>
                  <a:reflection blurRad="6350" stA="55000" endA="300" endPos="45500" dir="5400000" sy="-100000" algn="bl" rotWithShape="0"/>
                </a:effectLst>
              </a:rPr>
              <a:t>?</a:t>
            </a:r>
            <a:endParaRPr lang="en-US" sz="8800" dirty="0">
              <a:solidFill>
                <a:schemeClr val="accent5">
                  <a:lumMod val="60000"/>
                  <a:lumOff val="40000"/>
                </a:schemeClr>
              </a:solidFill>
              <a:effectLst>
                <a:reflection blurRad="6350" stA="55000" endA="300" endPos="45500" dir="5400000" sy="-100000" algn="bl" rotWithShape="0"/>
              </a:effectLst>
            </a:endParaRPr>
          </a:p>
        </p:txBody>
      </p:sp>
      <p:sp>
        <p:nvSpPr>
          <p:cNvPr id="12" name="TextBox 11">
            <a:hlinkClick r:id="rId5" tooltip="Безплатен SEO курс - оптимизация за търсачки, уроци по SEO"/>
          </p:cNvPr>
          <p:cNvSpPr txBox="1"/>
          <p:nvPr userDrawn="1"/>
        </p:nvSpPr>
        <p:spPr>
          <a:xfrm rot="16938170" flipH="1">
            <a:off x="6684372" y="1031967"/>
            <a:ext cx="859648" cy="1862048"/>
          </a:xfrm>
          <a:prstGeom prst="rect">
            <a:avLst/>
          </a:prstGeom>
          <a:noFill/>
        </p:spPr>
        <p:txBody>
          <a:bodyPr wrap="square" rtlCol="0">
            <a:spAutoFit/>
            <a:scene3d>
              <a:camera prst="orthographicFront"/>
              <a:lightRig rig="threePt" dir="t"/>
            </a:scene3d>
            <a:sp3d extrusionH="57150">
              <a:bevelT w="38100" h="38100"/>
            </a:sp3d>
          </a:bodyPr>
          <a:lstStyle/>
          <a:p>
            <a:r>
              <a:rPr lang="en-US" sz="11500" b="1" dirty="0" smtClean="0">
                <a:solidFill>
                  <a:srgbClr val="FF831D"/>
                </a:solidFill>
                <a:effectLst>
                  <a:reflection blurRad="6350" stA="55000" endA="300" endPos="45500" dir="5400000" sy="-100000" algn="bl" rotWithShape="0"/>
                </a:effectLst>
              </a:rPr>
              <a:t>?</a:t>
            </a:r>
            <a:endParaRPr lang="en-US" sz="11500" b="1" dirty="0">
              <a:solidFill>
                <a:srgbClr val="FF831D"/>
              </a:solidFill>
              <a:effectLst>
                <a:reflection blurRad="6350" stA="55000" endA="300" endPos="45500" dir="5400000" sy="-100000" algn="bl" rotWithShape="0"/>
              </a:effectLst>
            </a:endParaRPr>
          </a:p>
        </p:txBody>
      </p:sp>
      <p:sp>
        <p:nvSpPr>
          <p:cNvPr id="13" name="TextBox 12">
            <a:hlinkClick r:id="rId6" tooltip="Безплатен курс &quot;Уеб дизайн с HTML, CSS и JavaScript&quot; - уроци по правене на уеб сайтове, HTML, CSS, Photoshop, JavaScript и CMS системи"/>
          </p:cNvPr>
          <p:cNvSpPr txBox="1"/>
          <p:nvPr userDrawn="1"/>
        </p:nvSpPr>
        <p:spPr>
          <a:xfrm rot="19836951" flipH="1">
            <a:off x="9838681" y="1495155"/>
            <a:ext cx="1266249" cy="206210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63500" dist="50800" dir="8100000">
                    <a:prstClr val="black">
                      <a:alpha val="50000"/>
                    </a:prstClr>
                  </a:innerShdw>
                  <a:reflection blurRad="6350" stA="55000" endA="300" endPos="45500" dir="5400000" sy="-100000" algn="bl" rotWithShape="0"/>
                </a:effectLst>
              </a:rPr>
              <a:t>?</a:t>
            </a:r>
            <a:endParaRPr lang="en-US" sz="1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innerShdw blurRad="63500" dist="50800" dir="8100000">
                  <a:prstClr val="black">
                    <a:alpha val="50000"/>
                  </a:prstClr>
                </a:innerShdw>
                <a:reflection blurRad="6350" stA="55000" endA="300" endPos="45500" dir="5400000" sy="-100000" algn="bl" rotWithShape="0"/>
              </a:effectLst>
            </a:endParaRPr>
          </a:p>
        </p:txBody>
      </p:sp>
      <p:sp>
        <p:nvSpPr>
          <p:cNvPr id="14" name="TextBox 13">
            <a:hlinkClick r:id="rId7" tooltip="Училищна софтуерна академия - безплатни уроци по програмиране и уеб дизайн"/>
          </p:cNvPr>
          <p:cNvSpPr txBox="1"/>
          <p:nvPr userDrawn="1"/>
        </p:nvSpPr>
        <p:spPr>
          <a:xfrm rot="2233443" flipH="1">
            <a:off x="2852292" y="940066"/>
            <a:ext cx="593801" cy="954107"/>
          </a:xfrm>
          <a:prstGeom prst="rect">
            <a:avLst/>
          </a:prstGeom>
          <a:noFill/>
        </p:spPr>
        <p:txBody>
          <a:bodyPr wrap="square" rtlCol="0">
            <a:spAutoFit/>
            <a:scene3d>
              <a:camera prst="perspectiveHeroicExtremeLeftFacing"/>
              <a:lightRig rig="threePt" dir="t"/>
            </a:scene3d>
            <a:sp3d extrusionH="57150">
              <a:bevelT w="38100" h="38100"/>
            </a:sp3d>
          </a:bodyPr>
          <a:lstStyle/>
          <a:p>
            <a:r>
              <a:rPr lang="en-US" sz="5600" dirty="0" smtClean="0">
                <a:solidFill>
                  <a:schemeClr val="tx2">
                    <a:lumMod val="75000"/>
                  </a:schemeClr>
                </a:solidFill>
                <a:effectLst>
                  <a:reflection blurRad="6350" stA="55000" endA="300" endPos="45500" dir="5400000" sy="-100000" algn="bl" rotWithShape="0"/>
                </a:effectLst>
              </a:rPr>
              <a:t>?</a:t>
            </a:r>
            <a:endParaRPr lang="en-US" sz="5600" dirty="0">
              <a:solidFill>
                <a:schemeClr val="tx2">
                  <a:lumMod val="75000"/>
                </a:schemeClr>
              </a:solidFill>
              <a:effectLst>
                <a:reflection blurRad="6350" stA="55000" endA="300" endPos="45500" dir="5400000" sy="-100000" algn="bl" rotWithShape="0"/>
              </a:effectLst>
            </a:endParaRPr>
          </a:p>
        </p:txBody>
      </p:sp>
      <p:sp>
        <p:nvSpPr>
          <p:cNvPr id="15" name="TextBox 14">
            <a:hlinkClick r:id="rId8" tooltip="Безплатен курс &quot;Програмиране с ASP.NET MVC&quot; - уеб технологии, бази данни, C#, .NET, ASP.NET MVC"/>
          </p:cNvPr>
          <p:cNvSpPr txBox="1"/>
          <p:nvPr userDrawn="1"/>
        </p:nvSpPr>
        <p:spPr>
          <a:xfrm rot="8530737" flipH="1">
            <a:off x="6342801" y="4722613"/>
            <a:ext cx="857564" cy="1569660"/>
          </a:xfrm>
          <a:prstGeom prst="rect">
            <a:avLst/>
          </a:prstGeom>
          <a:noFill/>
        </p:spPr>
        <p:txBody>
          <a:bodyPr wrap="square" rtlCol="0">
            <a:spAutoFit/>
            <a:scene3d>
              <a:camera prst="orthographicFront"/>
              <a:lightRig rig="threePt" dir="t"/>
            </a:scene3d>
            <a:sp3d extrusionH="57150">
              <a:bevelT w="38100" h="38100"/>
            </a:sp3d>
          </a:bodyPr>
          <a:lstStyle/>
          <a:p>
            <a:r>
              <a:rPr lang="en-US" sz="9600" dirty="0" smtClean="0">
                <a:solidFill>
                  <a:srgbClr val="FF4A37"/>
                </a:solidFill>
                <a:effectLst>
                  <a:reflection blurRad="6350" stA="60000" endA="900" endPos="60000" dist="29997" dir="5400000" sy="-100000" algn="bl" rotWithShape="0"/>
                </a:effectLst>
              </a:rPr>
              <a:t>?</a:t>
            </a:r>
            <a:endParaRPr lang="en-US" sz="9600" dirty="0">
              <a:solidFill>
                <a:srgbClr val="FF4A37"/>
              </a:solidFill>
              <a:effectLst>
                <a:reflection blurRad="6350" stA="60000" endA="900" endPos="60000" dist="29997" dir="5400000" sy="-100000" algn="bl" rotWithShape="0"/>
              </a:effectLst>
            </a:endParaRPr>
          </a:p>
        </p:txBody>
      </p:sp>
      <p:sp>
        <p:nvSpPr>
          <p:cNvPr id="16" name="TextBox 15">
            <a:hlinkClick r:id="rId9" tooltip="Безплатен курс &quot;Разработка на софтуер в Cloud среда&quot; - AppEngine, AWS, Azure"/>
          </p:cNvPr>
          <p:cNvSpPr txBox="1"/>
          <p:nvPr userDrawn="1"/>
        </p:nvSpPr>
        <p:spPr>
          <a:xfrm rot="12627025" flipH="1">
            <a:off x="3880663" y="4405708"/>
            <a:ext cx="515317"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dirty="0" smtClean="0">
                <a:solidFill>
                  <a:schemeClr val="tx2">
                    <a:lumMod val="40000"/>
                    <a:lumOff val="60000"/>
                  </a:schemeClr>
                </a:solidFill>
                <a:effectLst>
                  <a:reflection blurRad="6350" stA="55000" endA="300" endPos="45500" dir="5400000" sy="-100000" algn="bl" rotWithShape="0"/>
                </a:effectLst>
              </a:rPr>
              <a:t>?</a:t>
            </a:r>
            <a:endParaRPr lang="en-US" sz="3600" dirty="0">
              <a:solidFill>
                <a:schemeClr val="tx2">
                  <a:lumMod val="40000"/>
                  <a:lumOff val="60000"/>
                </a:schemeClr>
              </a:solidFill>
              <a:effectLst>
                <a:reflection blurRad="6350" stA="55000" endA="300" endPos="45500" dir="5400000" sy="-100000" algn="bl" rotWithShape="0"/>
              </a:effectLst>
            </a:endParaRPr>
          </a:p>
        </p:txBody>
      </p:sp>
      <p:sp>
        <p:nvSpPr>
          <p:cNvPr id="17" name="TextBox 16">
            <a:hlinkClick r:id="rId10" tooltip="BG Coder - онлайн състезателна система - тренировки за състезания по програмиране - online judge"/>
          </p:cNvPr>
          <p:cNvSpPr txBox="1"/>
          <p:nvPr userDrawn="1"/>
        </p:nvSpPr>
        <p:spPr>
          <a:xfrm rot="1186146" flipH="1">
            <a:off x="8247943" y="4125718"/>
            <a:ext cx="665839" cy="1107996"/>
          </a:xfrm>
          <a:prstGeom prst="rect">
            <a:avLst/>
          </a:prstGeom>
          <a:noFill/>
        </p:spPr>
        <p:txBody>
          <a:bodyPr wrap="square" rtlCol="0">
            <a:spAutoFit/>
            <a:scene3d>
              <a:camera prst="orthographicFront"/>
              <a:lightRig rig="threePt" dir="t"/>
            </a:scene3d>
            <a:sp3d extrusionH="57150">
              <a:bevelT w="69850" h="69850" prst="divot"/>
            </a:sp3d>
          </a:bodyPr>
          <a:lstStyle/>
          <a:p>
            <a:r>
              <a:rPr lang="en-US" sz="6600" dirty="0" smtClean="0">
                <a:solidFill>
                  <a:srgbClr val="9966FF"/>
                </a:solidFill>
                <a:effectLst>
                  <a:reflection blurRad="6350" stA="55000" endA="300" endPos="45500" dir="5400000" sy="-100000" algn="bl" rotWithShape="0"/>
                </a:effectLst>
              </a:rPr>
              <a:t>?</a:t>
            </a:r>
            <a:endParaRPr lang="en-US" sz="6600" dirty="0">
              <a:solidFill>
                <a:srgbClr val="9966FF"/>
              </a:solidFill>
              <a:effectLst>
                <a:reflection blurRad="6350" stA="55000" endA="300" endPos="45500" dir="5400000" sy="-100000" algn="bl" rotWithShape="0"/>
              </a:effectLst>
            </a:endParaRPr>
          </a:p>
        </p:txBody>
      </p:sp>
      <p:sp>
        <p:nvSpPr>
          <p:cNvPr id="18" name="TextBox 17">
            <a:hlinkClick r:id="rId11" tooltip="Светлин Наков - курсове и уроци по програмиране, уеб дизайн, книги, обучения - безплатно"/>
          </p:cNvPr>
          <p:cNvSpPr txBox="1"/>
          <p:nvPr userDrawn="1"/>
        </p:nvSpPr>
        <p:spPr>
          <a:xfrm rot="19460650" flipH="1">
            <a:off x="4200275" y="1979502"/>
            <a:ext cx="652263" cy="769441"/>
          </a:xfrm>
          <a:prstGeom prst="rect">
            <a:avLst/>
          </a:prstGeom>
          <a:noFill/>
        </p:spPr>
        <p:txBody>
          <a:bodyPr wrap="square" rtlCol="0">
            <a:prstTxWarp prst="textInflate">
              <a:avLst/>
            </a:prstTxWarp>
            <a:spAutoFit/>
            <a:scene3d>
              <a:camera prst="perspectiveRelaxedModerately"/>
              <a:lightRig rig="threePt" dir="t"/>
            </a:scene3d>
            <a:sp3d extrusionH="57150">
              <a:bevelT w="38100" h="38100"/>
            </a:sp3d>
          </a:bodyPr>
          <a:lstStyle/>
          <a:p>
            <a:r>
              <a:rPr lang="en-US" sz="4400" dirty="0" smtClean="0">
                <a:solidFill>
                  <a:srgbClr val="FF6699"/>
                </a:solidFill>
                <a:effectLst>
                  <a:reflection blurRad="6350" stA="55000" endA="300" endPos="45500" dir="5400000" sy="-100000" algn="bl" rotWithShape="0"/>
                </a:effectLst>
              </a:rPr>
              <a:t>?</a:t>
            </a:r>
            <a:endParaRPr lang="en-US" sz="4400" dirty="0">
              <a:solidFill>
                <a:srgbClr val="FF6699"/>
              </a:solidFill>
              <a:effectLst>
                <a:reflection blurRad="6350" stA="55000" endA="300" endPos="45500" dir="5400000" sy="-100000" algn="bl" rotWithShape="0"/>
              </a:effectLst>
            </a:endParaRPr>
          </a:p>
        </p:txBody>
      </p:sp>
      <p:sp>
        <p:nvSpPr>
          <p:cNvPr id="19" name="TextBox 18">
            <a:hlinkClick r:id="rId12" tooltip="Безплатен курс &quot;Качествен програмен код&quot;"/>
          </p:cNvPr>
          <p:cNvSpPr txBox="1"/>
          <p:nvPr userDrawn="1"/>
        </p:nvSpPr>
        <p:spPr>
          <a:xfrm rot="18277140" flipH="1">
            <a:off x="609247" y="3272337"/>
            <a:ext cx="413607"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dirty="0" smtClean="0">
                <a:solidFill>
                  <a:schemeClr val="tx2">
                    <a:lumMod val="40000"/>
                    <a:lumOff val="60000"/>
                  </a:schemeClr>
                </a:solidFill>
                <a:effectLst>
                  <a:reflection blurRad="6350" stA="55000" endA="300" endPos="45500" dir="5400000" sy="-100000" algn="bl" rotWithShape="0"/>
                </a:effectLst>
              </a:rPr>
              <a:t>?</a:t>
            </a:r>
            <a:endParaRPr lang="en-US" sz="3600" dirty="0">
              <a:solidFill>
                <a:schemeClr val="tx2">
                  <a:lumMod val="40000"/>
                  <a:lumOff val="60000"/>
                </a:schemeClr>
              </a:solidFill>
              <a:effectLst>
                <a:reflection blurRad="6350" stA="55000" endA="300" endPos="45500" dir="5400000" sy="-100000" algn="bl" rotWithShape="0"/>
              </a:effectLst>
            </a:endParaRPr>
          </a:p>
        </p:txBody>
      </p:sp>
      <p:sp>
        <p:nvSpPr>
          <p:cNvPr id="20" name="TextBox 19">
            <a:hlinkClick r:id="rId13" tooltip="Алго академия - Академия по алгоритмично програмиране - безплатни уроци по алгоритми и структури от данни, състезателно програмиране и състезания"/>
          </p:cNvPr>
          <p:cNvSpPr txBox="1"/>
          <p:nvPr userDrawn="1"/>
        </p:nvSpPr>
        <p:spPr>
          <a:xfrm rot="18695734" flipH="1">
            <a:off x="4261227" y="5396300"/>
            <a:ext cx="548101" cy="1015663"/>
          </a:xfrm>
          <a:prstGeom prst="rect">
            <a:avLst/>
          </a:prstGeom>
          <a:noFill/>
        </p:spPr>
        <p:txBody>
          <a:bodyPr wrap="square" rtlCol="0">
            <a:spAutoFit/>
          </a:bodyPr>
          <a:lstStyle/>
          <a:p>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TextBox 20">
            <a:hlinkClick r:id="rId14" tooltip="Безплатен ASP.NET курс - уеб програмиране, бази данни, C#, .NET, ASP.NET"/>
          </p:cNvPr>
          <p:cNvSpPr txBox="1"/>
          <p:nvPr userDrawn="1"/>
        </p:nvSpPr>
        <p:spPr>
          <a:xfrm rot="10134629" flipH="1">
            <a:off x="8974240" y="5522529"/>
            <a:ext cx="592520" cy="707886"/>
          </a:xfrm>
          <a:prstGeom prst="rect">
            <a:avLst/>
          </a:prstGeom>
          <a:noFill/>
        </p:spPr>
        <p:txBody>
          <a:bodyPr wrap="square" rtlCol="0">
            <a:spAutoFit/>
            <a:scene3d>
              <a:camera prst="orthographicFront"/>
              <a:lightRig rig="threePt" dir="t"/>
            </a:scene3d>
            <a:sp3d extrusionH="57150">
              <a:bevelT w="38100" h="38100"/>
            </a:sp3d>
          </a:bodyPr>
          <a:lstStyle/>
          <a:p>
            <a:r>
              <a:rPr lang="en-US" sz="4000" dirty="0" smtClean="0">
                <a:solidFill>
                  <a:schemeClr val="accent4">
                    <a:lumMod val="60000"/>
                    <a:lumOff val="40000"/>
                  </a:schemeClr>
                </a:solidFill>
                <a:effectLst>
                  <a:reflection blurRad="6350" stA="55000" endA="300" endPos="45500" dir="5400000" sy="-100000" algn="bl" rotWithShape="0"/>
                </a:effectLst>
              </a:rPr>
              <a:t>?</a:t>
            </a:r>
            <a:endParaRPr lang="en-US" sz="4000" dirty="0">
              <a:solidFill>
                <a:schemeClr val="accent4">
                  <a:lumMod val="60000"/>
                  <a:lumOff val="40000"/>
                </a:schemeClr>
              </a:solidFill>
              <a:effectLst>
                <a:reflection blurRad="6350" stA="55000" endA="300" endPos="45500" dir="5400000" sy="-100000" algn="bl" rotWithShape="0"/>
              </a:effectLst>
            </a:endParaRPr>
          </a:p>
        </p:txBody>
      </p:sp>
      <p:sp>
        <p:nvSpPr>
          <p:cNvPr id="22" name="TextBox 21">
            <a:hlinkClick r:id="rId15" tooltip="Софтуерна академия на Телерик - безплатни курсове и уроци по програмиране"/>
          </p:cNvPr>
          <p:cNvSpPr txBox="1"/>
          <p:nvPr userDrawn="1"/>
        </p:nvSpPr>
        <p:spPr>
          <a:xfrm rot="12126217" flipH="1">
            <a:off x="746636" y="930479"/>
            <a:ext cx="517192"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chemeClr val="accent4">
                    <a:lumMod val="60000"/>
                    <a:lumOff val="40000"/>
                  </a:schemeClr>
                </a:solidFill>
                <a:effectLst>
                  <a:outerShdw blurRad="25400" algn="tl" rotWithShape="0">
                    <a:srgbClr val="000000">
                      <a:alpha val="43000"/>
                    </a:srgbClr>
                  </a:outerShdw>
                </a:effectLst>
              </a:rPr>
              <a:t>?</a:t>
            </a:r>
            <a:endParaRPr lang="en-US" sz="4000" b="1" spc="150" dirty="0">
              <a:ln w="11430"/>
              <a:solidFill>
                <a:schemeClr val="accent4">
                  <a:lumMod val="60000"/>
                  <a:lumOff val="40000"/>
                </a:schemeClr>
              </a:solidFill>
              <a:effectLst>
                <a:outerShdw blurRad="25400" algn="tl" rotWithShape="0">
                  <a:srgbClr val="000000">
                    <a:alpha val="43000"/>
                  </a:srgbClr>
                </a:outerShdw>
              </a:effectLst>
            </a:endParaRPr>
          </a:p>
        </p:txBody>
      </p:sp>
      <p:sp>
        <p:nvSpPr>
          <p:cNvPr id="23" name="TextBox 22">
            <a:hlinkClick r:id="rId16" tooltip="Безплатен курс &quot;Разработка на мобилни приложения&quot; - iPhone, Android, Windows Phone, PhoneGap, HTML5, jQuery, AJAX"/>
          </p:cNvPr>
          <p:cNvSpPr txBox="1"/>
          <p:nvPr userDrawn="1"/>
        </p:nvSpPr>
        <p:spPr>
          <a:xfrm rot="20840689" flipH="1">
            <a:off x="10915644" y="5517702"/>
            <a:ext cx="476544" cy="646331"/>
          </a:xfrm>
          <a:prstGeom prst="rect">
            <a:avLst/>
          </a:prstGeom>
          <a:noFill/>
        </p:spPr>
        <p:txBody>
          <a:bodyPr wrap="square" rtlCol="0">
            <a:spAutoFit/>
          </a:bodyPr>
          <a:lstStyle/>
          <a:p>
            <a:r>
              <a:rPr lang="en-US" sz="3600" b="1" dirty="0" smtClean="0">
                <a:ln w="19050">
                  <a:solidFill>
                    <a:schemeClr val="accent4">
                      <a:lumMod val="75000"/>
                      <a:alpha val="50000"/>
                    </a:schemeClr>
                  </a:solidFill>
                  <a:prstDash val="solid"/>
                  <a:miter lim="800000"/>
                </a:ln>
                <a:solidFill>
                  <a:schemeClr val="accent4">
                    <a:lumMod val="20000"/>
                    <a:lumOff val="80000"/>
                    <a:alpha val="25000"/>
                  </a:schemeClr>
                </a:solidFill>
                <a:effectLst>
                  <a:outerShdw blurRad="25500" dist="23000" dir="7020000" algn="tl">
                    <a:srgbClr val="000000">
                      <a:alpha val="50000"/>
                    </a:srgbClr>
                  </a:outerShdw>
                </a:effectLst>
              </a:rPr>
              <a:t>?</a:t>
            </a:r>
            <a:endParaRPr lang="en-US" sz="4000" b="1" dirty="0">
              <a:ln w="19050">
                <a:solidFill>
                  <a:schemeClr val="accent4">
                    <a:lumMod val="75000"/>
                    <a:alpha val="50000"/>
                  </a:schemeClr>
                </a:solidFill>
                <a:prstDash val="solid"/>
                <a:miter lim="800000"/>
              </a:ln>
              <a:solidFill>
                <a:schemeClr val="accent4">
                  <a:lumMod val="20000"/>
                  <a:lumOff val="80000"/>
                  <a:alpha val="25000"/>
                </a:schemeClr>
              </a:solidFill>
              <a:effectLst>
                <a:outerShdw blurRad="25500" dist="23000" dir="7020000" algn="tl">
                  <a:srgbClr val="000000">
                    <a:alpha val="50000"/>
                  </a:srgbClr>
                </a:outerShdw>
              </a:effectLst>
            </a:endParaRPr>
          </a:p>
        </p:txBody>
      </p:sp>
      <p:sp>
        <p:nvSpPr>
          <p:cNvPr id="24" name="TextBox 23">
            <a:hlinkClick r:id="rId17" tooltip="Free C# Programming Book by Svetlin Nakov - безплатна C# книга от Светлин Наков, книга C#, книга Java, безплатна книга"/>
          </p:cNvPr>
          <p:cNvSpPr txBox="1"/>
          <p:nvPr userDrawn="1"/>
        </p:nvSpPr>
        <p:spPr>
          <a:xfrm rot="15426793" flipH="1">
            <a:off x="1589377" y="4072254"/>
            <a:ext cx="369652"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dirty="0" smtClean="0">
                <a:ln>
                  <a:solidFill>
                    <a:schemeClr val="accent2">
                      <a:lumMod val="40000"/>
                      <a:lumOff val="60000"/>
                    </a:schemeClr>
                  </a:solidFill>
                </a:ln>
                <a:solidFill>
                  <a:schemeClr val="accent6">
                    <a:lumMod val="60000"/>
                    <a:lumOff val="40000"/>
                  </a:schemeClr>
                </a:solidFill>
                <a:effectLst>
                  <a:reflection blurRad="6350" stA="55000" endA="300" endPos="45500" dir="5400000" sy="-100000" algn="bl" rotWithShape="0"/>
                </a:effectLst>
              </a:rPr>
              <a:t>?</a:t>
            </a:r>
            <a:endParaRPr lang="en-US" sz="4400" dirty="0">
              <a:ln>
                <a:solidFill>
                  <a:schemeClr val="accent2">
                    <a:lumMod val="40000"/>
                    <a:lumOff val="60000"/>
                  </a:schemeClr>
                </a:solidFill>
              </a:ln>
              <a:solidFill>
                <a:schemeClr val="accent6">
                  <a:lumMod val="60000"/>
                  <a:lumOff val="40000"/>
                </a:schemeClr>
              </a:solidFill>
              <a:effectLst>
                <a:reflection blurRad="6350" stA="55000" endA="300" endPos="45500" dir="5400000" sy="-100000" algn="bl" rotWithShape="0"/>
              </a:effectLst>
            </a:endParaRPr>
          </a:p>
        </p:txBody>
      </p:sp>
      <p:sp>
        <p:nvSpPr>
          <p:cNvPr id="25" name="TextBox 24">
            <a:hlinkClick r:id="rId18" tooltip="Дончо Минков - сайт за програмиране"/>
          </p:cNvPr>
          <p:cNvSpPr txBox="1"/>
          <p:nvPr userDrawn="1"/>
        </p:nvSpPr>
        <p:spPr>
          <a:xfrm rot="11071760" flipH="1">
            <a:off x="8690900" y="1140358"/>
            <a:ext cx="460544"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dirty="0" smtClean="0">
                <a:ln>
                  <a:solidFill>
                    <a:schemeClr val="tx1">
                      <a:lumMod val="75000"/>
                    </a:schemeClr>
                  </a:solidFill>
                </a:ln>
                <a:solidFill>
                  <a:schemeClr val="accent4">
                    <a:lumMod val="60000"/>
                    <a:lumOff val="40000"/>
                  </a:schemeClr>
                </a:solidFill>
                <a:effectLst>
                  <a:reflection blurRad="6350" stA="55000" endA="300" endPos="45500" dir="5400000" sy="-100000" algn="bl" rotWithShape="0"/>
                </a:effectLst>
              </a:rPr>
              <a:t>?</a:t>
            </a:r>
            <a:endParaRPr lang="en-US" sz="2800" dirty="0">
              <a:ln>
                <a:solidFill>
                  <a:schemeClr val="tx1">
                    <a:lumMod val="75000"/>
                  </a:schemeClr>
                </a:solidFill>
              </a:ln>
              <a:solidFill>
                <a:schemeClr val="accent4">
                  <a:lumMod val="60000"/>
                  <a:lumOff val="40000"/>
                </a:schemeClr>
              </a:solidFill>
              <a:effectLst>
                <a:reflection blurRad="6350" stA="55000" endA="300" endPos="45500" dir="5400000" sy="-100000" algn="bl" rotWithShape="0"/>
              </a:effectLst>
            </a:endParaRPr>
          </a:p>
        </p:txBody>
      </p:sp>
      <p:sp>
        <p:nvSpPr>
          <p:cNvPr id="26" name="TextBox 25">
            <a:hlinkClick r:id="rId19" tooltip="Николай Костов - блог за програмиране"/>
          </p:cNvPr>
          <p:cNvSpPr txBox="1"/>
          <p:nvPr userDrawn="1"/>
        </p:nvSpPr>
        <p:spPr>
          <a:xfrm rot="300526" flipH="1">
            <a:off x="5203063" y="1278821"/>
            <a:ext cx="460544"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ln w="31550" cmpd="sng">
                  <a:solidFill>
                    <a:schemeClr val="tx2">
                      <a:lumMod val="20000"/>
                      <a:lumOff val="80000"/>
                    </a:schemeClr>
                  </a:solidFill>
                  <a:prstDash val="solid"/>
                </a:ln>
                <a:solidFill>
                  <a:schemeClr val="tx1">
                    <a:lumMod val="20000"/>
                    <a:lumOff val="80000"/>
                  </a:schemeClr>
                </a:solidFill>
                <a:effectLst>
                  <a:outerShdw blurRad="50800" dist="40000" dir="5400000" algn="tl" rotWithShape="0">
                    <a:srgbClr val="000000">
                      <a:shade val="5000"/>
                      <a:satMod val="120000"/>
                      <a:alpha val="33000"/>
                    </a:srgbClr>
                  </a:outerShdw>
                </a:effectLst>
              </a:rPr>
              <a:t>?</a:t>
            </a:r>
            <a:endParaRPr lang="en-US" sz="2800" dirty="0">
              <a:ln w="31550" cmpd="sng">
                <a:solidFill>
                  <a:schemeClr val="tx2">
                    <a:lumMod val="20000"/>
                    <a:lumOff val="80000"/>
                  </a:schemeClr>
                </a:solidFill>
                <a:prstDash val="solid"/>
              </a:ln>
              <a:solidFill>
                <a:schemeClr val="tx1">
                  <a:lumMod val="20000"/>
                  <a:lumOff val="80000"/>
                </a:schemeClr>
              </a:solidFill>
              <a:effectLst>
                <a:reflection blurRad="6350" stA="55000" endA="300" endPos="45500" dir="5400000" sy="-100000" algn="bl" rotWithShape="0"/>
              </a:effectLst>
            </a:endParaRPr>
          </a:p>
        </p:txBody>
      </p:sp>
      <p:sp>
        <p:nvSpPr>
          <p:cNvPr id="27" name="TextBox 26">
            <a:hlinkClick r:id="rId20" tooltip="C# курс - програмиране, уроци, видео, лекции от Наков"/>
          </p:cNvPr>
          <p:cNvSpPr txBox="1"/>
          <p:nvPr userDrawn="1"/>
        </p:nvSpPr>
        <p:spPr>
          <a:xfrm rot="2086872" flipH="1">
            <a:off x="11107139" y="1359228"/>
            <a:ext cx="592520"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ln>
                  <a:solidFill>
                    <a:schemeClr val="accent1">
                      <a:lumMod val="40000"/>
                      <a:lumOff val="60000"/>
                    </a:schemeClr>
                  </a:solidFill>
                </a:ln>
                <a:solidFill>
                  <a:schemeClr val="accent4">
                    <a:lumMod val="60000"/>
                    <a:lumOff val="40000"/>
                  </a:schemeClr>
                </a:solidFill>
                <a:effectLst>
                  <a:reflection blurRad="6350" stA="55000" endA="300" endPos="45500" dir="5400000" sy="-100000" algn="bl" rotWithShape="0"/>
                </a:effectLst>
              </a:rPr>
              <a:t>?</a:t>
            </a:r>
            <a:endParaRPr lang="en-US" sz="3200" dirty="0">
              <a:ln>
                <a:solidFill>
                  <a:schemeClr val="accent1">
                    <a:lumMod val="40000"/>
                    <a:lumOff val="60000"/>
                  </a:schemeClr>
                </a:solidFill>
              </a:ln>
              <a:solidFill>
                <a:schemeClr val="accent4">
                  <a:lumMod val="60000"/>
                  <a:lumOff val="40000"/>
                </a:schemeClr>
              </a:solidFill>
              <a:effectLst>
                <a:reflection blurRad="6350" stA="55000" endA="300" endPos="45500" dir="5400000" sy="-100000" algn="bl" rotWithShape="0"/>
              </a:effectLst>
            </a:endParaRPr>
          </a:p>
        </p:txBody>
      </p:sp>
      <p:sp>
        <p:nvSpPr>
          <p:cNvPr id="28" name="Rectangle 27"/>
          <p:cNvSpPr/>
          <p:nvPr userDrawn="1"/>
        </p:nvSpPr>
        <p:spPr>
          <a:xfrm>
            <a:off x="2438400" y="2903716"/>
            <a:ext cx="7315200" cy="1261884"/>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marL="0" lvl="0" indent="0" algn="ctr" eaLnBrk="0" hangingPunct="0">
              <a:lnSpc>
                <a:spcPct val="100000"/>
              </a:lnSpc>
              <a:spcBef>
                <a:spcPts val="0"/>
              </a:spcBef>
              <a:spcAft>
                <a:spcPts val="0"/>
              </a:spcAft>
              <a:buClr>
                <a:schemeClr val="accent5">
                  <a:lumMod val="40000"/>
                  <a:lumOff val="60000"/>
                </a:schemeClr>
              </a:buClr>
              <a:buSzPct val="70000"/>
              <a:buFont typeface="Wingdings 2" pitchFamily="18" charset="2"/>
              <a:buNone/>
            </a:pPr>
            <a:r>
              <a:rPr lang="en-US" sz="7600" b="1" spc="150" noProof="0" dirty="0" smtClean="0">
                <a:ln w="11430"/>
                <a:solidFill>
                  <a:schemeClr val="tx1">
                    <a:lumMod val="40000"/>
                    <a:lumOff val="60000"/>
                  </a:schemeClr>
                </a:solidFill>
                <a:effectLst>
                  <a:outerShdw blurRad="25400" algn="tl" rotWithShape="0">
                    <a:srgbClr val="000000">
                      <a:alpha val="43000"/>
                    </a:srgbClr>
                  </a:outerShdw>
                </a:effectLst>
                <a:latin typeface="+mn-lt"/>
              </a:rPr>
              <a:t>Questions?</a:t>
            </a:r>
            <a:endParaRPr lang="en-US" sz="7600" b="1" spc="150" dirty="0">
              <a:ln w="11430"/>
              <a:solidFill>
                <a:schemeClr val="tx1">
                  <a:lumMod val="40000"/>
                  <a:lumOff val="60000"/>
                </a:schemeClr>
              </a:solidFill>
              <a:effectLst>
                <a:outerShdw blurRad="25400" algn="tl" rotWithShape="0">
                  <a:srgbClr val="000000">
                    <a:alpha val="43000"/>
                  </a:srgbClr>
                </a:outerShdw>
              </a:effectLst>
              <a:latin typeface="+mn-lt"/>
            </a:endParaRPr>
          </a:p>
        </p:txBody>
      </p:sp>
      <p:sp>
        <p:nvSpPr>
          <p:cNvPr id="29" name="Text Placeholder 29"/>
          <p:cNvSpPr>
            <a:spLocks noGrp="1"/>
          </p:cNvSpPr>
          <p:nvPr>
            <p:ph type="body" sz="quarter" idx="10" hasCustomPrompt="1"/>
          </p:nvPr>
        </p:nvSpPr>
        <p:spPr>
          <a:xfrm>
            <a:off x="9939318" y="6400800"/>
            <a:ext cx="2094932" cy="341632"/>
          </a:xfrm>
          <a:prstGeom prst="rect">
            <a:avLst/>
          </a:prstGeom>
        </p:spPr>
        <p:txBody>
          <a:bodyPr wrap="none">
            <a:spAutoFit/>
          </a:bodyPr>
          <a:lstStyle>
            <a:lvl1pPr marL="0" indent="0" algn="r">
              <a:buNone/>
              <a:defRPr sz="1800"/>
            </a:lvl1pPr>
          </a:lstStyle>
          <a:p>
            <a:pPr lvl="0"/>
            <a:r>
              <a:rPr lang="en-US" dirty="0" smtClean="0"/>
              <a:t>Course web site URL</a:t>
            </a:r>
            <a:endParaRPr lang="en-US" dirty="0"/>
          </a:p>
        </p:txBody>
      </p:sp>
      <p:sp>
        <p:nvSpPr>
          <p:cNvPr id="10" name="TextBox 9">
            <a:hlinkClick r:id="rId3" tooltip="Курсове и уроци по програмиране, уеб дизайн, разработка на софтуер и информационни технологии - лекции, видео уроци, обучения - безплатно"/>
          </p:cNvPr>
          <p:cNvSpPr txBox="1"/>
          <p:nvPr userDrawn="1"/>
        </p:nvSpPr>
        <p:spPr>
          <a:xfrm rot="2456848" flipH="1">
            <a:off x="1291684" y="4970087"/>
            <a:ext cx="1146197" cy="1569660"/>
          </a:xfrm>
          <a:prstGeom prst="rect">
            <a:avLst/>
          </a:prstGeom>
          <a:noFill/>
        </p:spPr>
        <p:txBody>
          <a:bodyPr wrap="square" rtlCol="0">
            <a:spAutoFit/>
            <a:scene3d>
              <a:camera prst="orthographicFront"/>
              <a:lightRig rig="threePt" dir="t"/>
            </a:scene3d>
            <a:sp3d extrusionH="57150">
              <a:bevelT w="38100" h="38100"/>
            </a:sp3d>
          </a:bodyPr>
          <a:lstStyle/>
          <a:p>
            <a:pPr>
              <a:lnSpc>
                <a:spcPct val="80000"/>
              </a:lnSpc>
            </a:pPr>
            <a:r>
              <a:rPr lang="en-US" sz="12000" b="1" dirty="0" smtClean="0">
                <a:solidFill>
                  <a:srgbClr val="FFBF8B"/>
                </a:solidFill>
                <a:effectLst>
                  <a:reflection blurRad="6350" stA="55000" endA="300" endPos="45500" dir="5400000" sy="-100000" algn="bl" rotWithShape="0"/>
                </a:effectLst>
                <a:latin typeface="Cambria" pitchFamily="18" charset="0"/>
              </a:rPr>
              <a:t>?</a:t>
            </a:r>
            <a:endParaRPr lang="en-US" sz="12000" b="1" dirty="0">
              <a:solidFill>
                <a:srgbClr val="FFBF8B"/>
              </a:solidFill>
              <a:effectLst>
                <a:reflection blurRad="6350" stA="55000" endA="300" endPos="45500" dir="5400000" sy="-100000" algn="bl" rotWithShape="0"/>
              </a:effectLst>
              <a:latin typeface="Cambria" pitchFamily="18" charset="0"/>
            </a:endParaRPr>
          </a:p>
        </p:txBody>
      </p:sp>
    </p:spTree>
    <p:extLst>
      <p:ext uri="{BB962C8B-B14F-4D97-AF65-F5344CB8AC3E}">
        <p14:creationId xmlns:p14="http://schemas.microsoft.com/office/powerpoint/2010/main" val="475419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22CCB5F-2B28-4E58-8987-F88A88ED71D0}" type="datetimeFigureOut">
              <a:rPr lang="bg-BG" smtClean="0"/>
              <a:t>28.4.2015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361462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CCB5F-2B28-4E58-8987-F88A88ED71D0}" type="datetimeFigureOut">
              <a:rPr lang="bg-BG" smtClean="0"/>
              <a:t>28.4.2015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329371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522CCB5F-2B28-4E58-8987-F88A88ED71D0}" type="datetimeFigureOut">
              <a:rPr lang="bg-BG" smtClean="0"/>
              <a:t>28.4.2015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324722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522CCB5F-2B28-4E58-8987-F88A88ED71D0}" type="datetimeFigureOut">
              <a:rPr lang="bg-BG" smtClean="0"/>
              <a:t>28.4.2015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250272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522CCB5F-2B28-4E58-8987-F88A88ED71D0}" type="datetimeFigureOut">
              <a:rPr lang="bg-BG" smtClean="0"/>
              <a:t>28.4.2015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401307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CCB5F-2B28-4E58-8987-F88A88ED71D0}" type="datetimeFigureOut">
              <a:rPr lang="bg-BG" smtClean="0"/>
              <a:t>28.4.2015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154794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CB5F-2B28-4E58-8987-F88A88ED71D0}" type="datetimeFigureOut">
              <a:rPr lang="bg-BG" smtClean="0"/>
              <a:t>28.4.2015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236648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CB5F-2B28-4E58-8987-F88A88ED71D0}" type="datetimeFigureOut">
              <a:rPr lang="bg-BG" smtClean="0"/>
              <a:t>28.4.2015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FF78E14-39A0-4BE9-BDEF-836D43A64AEE}" type="slidenum">
              <a:rPr lang="bg-BG" smtClean="0"/>
              <a:t>‹#›</a:t>
            </a:fld>
            <a:endParaRPr lang="bg-BG"/>
          </a:p>
        </p:txBody>
      </p:sp>
    </p:spTree>
    <p:extLst>
      <p:ext uri="{BB962C8B-B14F-4D97-AF65-F5344CB8AC3E}">
        <p14:creationId xmlns:p14="http://schemas.microsoft.com/office/powerpoint/2010/main" val="26302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CCB5F-2B28-4E58-8987-F88A88ED71D0}" type="datetimeFigureOut">
              <a:rPr lang="bg-BG" smtClean="0"/>
              <a:t>28.4.2015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78E14-39A0-4BE9-BDEF-836D43A64AEE}" type="slidenum">
              <a:rPr lang="bg-BG" smtClean="0"/>
              <a:t>‹#›</a:t>
            </a:fld>
            <a:endParaRPr lang="bg-BG"/>
          </a:p>
        </p:txBody>
      </p:sp>
    </p:spTree>
    <p:extLst>
      <p:ext uri="{BB962C8B-B14F-4D97-AF65-F5344CB8AC3E}">
        <p14:creationId xmlns:p14="http://schemas.microsoft.com/office/powerpoint/2010/main" val="408946185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sdn.microsoft.com/" TargetMode="External"/><Relationship Id="rId2" Type="http://schemas.openxmlformats.org/officeDocument/2006/relationships/hyperlink" Target="https://technet.microsoft.com/" TargetMode="External"/><Relationship Id="rId1" Type="http://schemas.openxmlformats.org/officeDocument/2006/relationships/slideLayout" Target="../slideLayouts/slideLayout2.xml"/><Relationship Id="rId4" Type="http://schemas.openxmlformats.org/officeDocument/2006/relationships/hyperlink" Target="https://msdn.microsoft.com/en-us/library/jj712081.asp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chemeClr val="tx1"/>
                </a:solidFill>
              </a:rPr>
              <a:t>Windows</a:t>
            </a:r>
            <a:r>
              <a:rPr lang="bg-BG" sz="4800" dirty="0">
                <a:solidFill>
                  <a:schemeClr val="tx1"/>
                </a:solidFill>
              </a:rPr>
              <a:t> </a:t>
            </a:r>
            <a:r>
              <a:rPr lang="en-US" sz="4800" dirty="0" smtClean="0">
                <a:solidFill>
                  <a:schemeClr val="tx1"/>
                </a:solidFill>
              </a:rPr>
              <a:t>OS Security</a:t>
            </a:r>
            <a:endParaRPr lang="en-US" sz="4800"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solidFill>
              </a:rPr>
              <a:t>Windows OS and Windows Security Model</a:t>
            </a:r>
            <a:endParaRPr lang="en-US" dirty="0">
              <a:solidFill>
                <a:schemeClr val="tx1"/>
              </a:solidFill>
            </a:endParaRPr>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7076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Accounts and Security Principals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930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a:t>
            </a:r>
            <a:endParaRPr lang="en-US" dirty="0"/>
          </a:p>
        </p:txBody>
      </p:sp>
      <p:sp>
        <p:nvSpPr>
          <p:cNvPr id="3" name="Content Placeholder 2"/>
          <p:cNvSpPr>
            <a:spLocks noGrp="1"/>
          </p:cNvSpPr>
          <p:nvPr>
            <p:ph idx="1"/>
          </p:nvPr>
        </p:nvSpPr>
        <p:spPr/>
        <p:txBody>
          <a:bodyPr/>
          <a:lstStyle/>
          <a:p>
            <a:r>
              <a:rPr lang="en-US" dirty="0" smtClean="0"/>
              <a:t>What does Account mean?</a:t>
            </a:r>
          </a:p>
          <a:p>
            <a:pPr lvl="1"/>
            <a:r>
              <a:rPr lang="en-US" dirty="0" smtClean="0"/>
              <a:t>What about computer accounts….</a:t>
            </a:r>
          </a:p>
          <a:p>
            <a:r>
              <a:rPr lang="en-US" dirty="0" smtClean="0"/>
              <a:t>Why we need accounts?</a:t>
            </a:r>
          </a:p>
          <a:p>
            <a:pPr lvl="1"/>
            <a:r>
              <a:rPr lang="en-US" dirty="0" smtClean="0"/>
              <a:t>Everyday we use various services to do our job or to enjoy.</a:t>
            </a:r>
          </a:p>
          <a:p>
            <a:r>
              <a:rPr lang="en-US" dirty="0" smtClean="0"/>
              <a:t>How we protect our accounts?</a:t>
            </a:r>
          </a:p>
          <a:p>
            <a:pPr lvl="1"/>
            <a:r>
              <a:rPr lang="en-US" dirty="0" smtClean="0"/>
              <a:t>Usually we use username and password</a:t>
            </a: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11</a:t>
            </a:fld>
            <a:endParaRPr lang="en-US" dirty="0"/>
          </a:p>
        </p:txBody>
      </p:sp>
    </p:spTree>
    <p:extLst>
      <p:ext uri="{BB962C8B-B14F-4D97-AF65-F5344CB8AC3E}">
        <p14:creationId xmlns:p14="http://schemas.microsoft.com/office/powerpoint/2010/main" val="1131408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6090"/>
            <a:ext cx="10515600" cy="1325563"/>
          </a:xfrm>
        </p:spPr>
        <p:txBody>
          <a:bodyPr/>
          <a:lstStyle/>
          <a:p>
            <a:pPr fontAlgn="ctr"/>
            <a:r>
              <a:rPr lang="en-US" sz="3600" dirty="0"/>
              <a:t>Authentication and Authorization</a:t>
            </a: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12</a:t>
            </a:fld>
            <a:endParaRPr lang="en-US" dirty="0"/>
          </a:p>
        </p:txBody>
      </p:sp>
      <p:sp>
        <p:nvSpPr>
          <p:cNvPr id="9" name="Rounded Rectangle 8"/>
          <p:cNvSpPr/>
          <p:nvPr/>
        </p:nvSpPr>
        <p:spPr>
          <a:xfrm>
            <a:off x="1905000" y="1391653"/>
            <a:ext cx="8229599" cy="1981200"/>
          </a:xfrm>
          <a:prstGeom prst="round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2700000" scaled="1"/>
            <a:tileRect/>
          </a:gradFill>
          <a:ln w="19050">
            <a:solidFill>
              <a:schemeClr val="tx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282575" indent="-282575" defTabSz="457200" eaLnBrk="0" hangingPunct="0">
              <a:lnSpc>
                <a:spcPct val="105000"/>
              </a:lnSpc>
              <a:spcBef>
                <a:spcPts val="600"/>
              </a:spcBef>
              <a:spcAft>
                <a:spcPts val="600"/>
              </a:spcAft>
              <a:buClr>
                <a:schemeClr val="accent5">
                  <a:lumMod val="40000"/>
                  <a:lumOff val="60000"/>
                </a:schemeClr>
              </a:buClr>
              <a:buSzPct val="70000"/>
              <a:buFont typeface="Wingdings 2" pitchFamily="18" charset="2"/>
              <a:buChar char=""/>
              <a:tabLst>
                <a:tab pos="282575" algn="l"/>
              </a:tabLst>
              <a:defRPr/>
            </a:pPr>
            <a:r>
              <a:rPr lang="en-US" sz="3200" b="1" dirty="0">
                <a:solidFill>
                  <a:srgbClr val="EBFFD2"/>
                </a:solidFill>
                <a:effectLst>
                  <a:outerShdw blurRad="38100" dist="38100" dir="2700000" algn="tl">
                    <a:srgbClr val="000000">
                      <a:alpha val="43137"/>
                    </a:srgbClr>
                  </a:outerShdw>
                </a:effectLst>
              </a:rPr>
              <a:t>Authentication refers to  a process that verify </a:t>
            </a:r>
            <a:r>
              <a:rPr lang="en-US" sz="3200" b="1" dirty="0">
                <a:solidFill>
                  <a:srgbClr val="9ED000"/>
                </a:solidFill>
                <a:effectLst>
                  <a:outerShdw blurRad="38100" dist="38100" dir="2700000" algn="tl">
                    <a:srgbClr val="000000">
                      <a:alpha val="43137"/>
                    </a:srgbClr>
                  </a:outerShdw>
                </a:effectLst>
              </a:rPr>
              <a:t>who you are.</a:t>
            </a:r>
          </a:p>
        </p:txBody>
      </p:sp>
      <p:sp>
        <p:nvSpPr>
          <p:cNvPr id="15" name="Rounded Rectangle 14"/>
          <p:cNvSpPr/>
          <p:nvPr/>
        </p:nvSpPr>
        <p:spPr>
          <a:xfrm>
            <a:off x="1905000" y="3930316"/>
            <a:ext cx="8229599" cy="2165684"/>
          </a:xfrm>
          <a:prstGeom prst="round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2700000" scaled="1"/>
            <a:tileRect/>
          </a:gradFill>
          <a:ln w="19050">
            <a:solidFill>
              <a:schemeClr val="tx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282575" indent="-282575" defTabSz="457200" eaLnBrk="0" hangingPunct="0">
              <a:lnSpc>
                <a:spcPct val="105000"/>
              </a:lnSpc>
              <a:spcBef>
                <a:spcPts val="600"/>
              </a:spcBef>
              <a:spcAft>
                <a:spcPts val="600"/>
              </a:spcAft>
              <a:buClr>
                <a:schemeClr val="accent5">
                  <a:lumMod val="40000"/>
                  <a:lumOff val="60000"/>
                </a:schemeClr>
              </a:buClr>
              <a:buSzPct val="70000"/>
              <a:buFont typeface="Wingdings 2" pitchFamily="18" charset="2"/>
              <a:buChar char=""/>
              <a:tabLst>
                <a:tab pos="282575" algn="l"/>
              </a:tabLst>
              <a:defRPr/>
            </a:pPr>
            <a:r>
              <a:rPr lang="en-US" sz="3200" b="1" dirty="0">
                <a:solidFill>
                  <a:srgbClr val="EBFFD2"/>
                </a:solidFill>
                <a:effectLst>
                  <a:outerShdw blurRad="38100" dist="38100" dir="2700000" algn="tl">
                    <a:srgbClr val="000000">
                      <a:alpha val="43137"/>
                    </a:srgbClr>
                  </a:outerShdw>
                </a:effectLst>
              </a:rPr>
              <a:t>Authorization refers to a process that verify </a:t>
            </a:r>
            <a:r>
              <a:rPr lang="en-US" sz="3200" b="1" dirty="0">
                <a:solidFill>
                  <a:srgbClr val="9ED000"/>
                </a:solidFill>
                <a:effectLst>
                  <a:outerShdw blurRad="38100" dist="38100" dir="2700000" algn="tl">
                    <a:srgbClr val="000000">
                      <a:alpha val="43137"/>
                    </a:srgbClr>
                  </a:outerShdw>
                </a:effectLst>
              </a:rPr>
              <a:t>what you are authorized to do.</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386" y="4876800"/>
            <a:ext cx="1117498" cy="1117498"/>
          </a:xfrm>
          <a:prstGeom prst="rect">
            <a:avLst/>
          </a:prstGeom>
        </p:spPr>
      </p:pic>
      <p:grpSp>
        <p:nvGrpSpPr>
          <p:cNvPr id="23" name="Group 22"/>
          <p:cNvGrpSpPr/>
          <p:nvPr/>
        </p:nvGrpSpPr>
        <p:grpSpPr>
          <a:xfrm>
            <a:off x="7991305" y="2382254"/>
            <a:ext cx="2023590" cy="923529"/>
            <a:chOff x="6492618" y="2382253"/>
            <a:chExt cx="2023590" cy="923529"/>
          </a:xfrm>
        </p:grpSpPr>
        <p:grpSp>
          <p:nvGrpSpPr>
            <p:cNvPr id="22" name="Group 21"/>
            <p:cNvGrpSpPr/>
            <p:nvPr/>
          </p:nvGrpSpPr>
          <p:grpSpPr>
            <a:xfrm>
              <a:off x="6492618" y="2382253"/>
              <a:ext cx="2023590" cy="923529"/>
              <a:chOff x="6492618" y="2382253"/>
              <a:chExt cx="2023590" cy="92352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618" y="2382253"/>
                <a:ext cx="1753536" cy="92352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7538" y="2436669"/>
                <a:ext cx="768670" cy="864754"/>
              </a:xfrm>
              <a:prstGeom prst="rect">
                <a:avLst/>
              </a:prstGeom>
            </p:spPr>
          </p:pic>
        </p:grpSp>
        <p:sp>
          <p:nvSpPr>
            <p:cNvPr id="21" name="TextBox 20"/>
            <p:cNvSpPr txBox="1"/>
            <p:nvPr/>
          </p:nvSpPr>
          <p:spPr>
            <a:xfrm>
              <a:off x="6805749" y="2708123"/>
              <a:ext cx="761747"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1910813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0" y="48638"/>
            <a:ext cx="10515600" cy="1325563"/>
          </a:xfrm>
        </p:spPr>
        <p:txBody>
          <a:bodyPr/>
          <a:lstStyle/>
          <a:p>
            <a:r>
              <a:rPr lang="en-US" dirty="0"/>
              <a:t>Security Account </a:t>
            </a:r>
            <a:r>
              <a:rPr lang="en-US" dirty="0" smtClean="0"/>
              <a:t>Manager</a:t>
            </a:r>
            <a:endParaRPr lang="en-US" dirty="0"/>
          </a:p>
        </p:txBody>
      </p:sp>
      <p:sp>
        <p:nvSpPr>
          <p:cNvPr id="3" name="Content Placeholder 2"/>
          <p:cNvSpPr>
            <a:spLocks noGrp="1"/>
          </p:cNvSpPr>
          <p:nvPr>
            <p:ph idx="1"/>
          </p:nvPr>
        </p:nvSpPr>
        <p:spPr>
          <a:xfrm>
            <a:off x="6428362" y="1524000"/>
            <a:ext cx="4038600" cy="4876800"/>
          </a:xfrm>
        </p:spPr>
        <p:txBody>
          <a:bodyPr/>
          <a:lstStyle/>
          <a:p>
            <a:r>
              <a:rPr lang="en-US" dirty="0"/>
              <a:t>A </a:t>
            </a:r>
            <a:r>
              <a:rPr lang="en-US" dirty="0">
                <a:solidFill>
                  <a:srgbClr val="9ED000"/>
                </a:solidFill>
              </a:rPr>
              <a:t>registry hive </a:t>
            </a:r>
            <a:r>
              <a:rPr lang="en-US" dirty="0"/>
              <a:t>that stores:</a:t>
            </a:r>
          </a:p>
          <a:p>
            <a:pPr lvl="1"/>
            <a:r>
              <a:rPr lang="en-US" sz="2800" dirty="0" smtClean="0"/>
              <a:t>User </a:t>
            </a:r>
            <a:r>
              <a:rPr lang="en-US" sz="2800" dirty="0"/>
              <a:t>accounts</a:t>
            </a:r>
          </a:p>
          <a:p>
            <a:pPr lvl="1"/>
            <a:r>
              <a:rPr lang="en-US" sz="2800" dirty="0"/>
              <a:t>Groups</a:t>
            </a:r>
          </a:p>
          <a:p>
            <a:pPr lvl="1"/>
            <a:r>
              <a:rPr lang="en-US" sz="2800" dirty="0"/>
              <a:t>Security information</a:t>
            </a:r>
          </a:p>
          <a:p>
            <a:r>
              <a:rPr lang="en-US" dirty="0"/>
              <a:t>Accessible only by system processes</a:t>
            </a: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13</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60" y="1638300"/>
            <a:ext cx="4825902" cy="3733801"/>
          </a:xfrm>
          <a:prstGeom prst="rect">
            <a:avLst/>
          </a:prstGeom>
        </p:spPr>
      </p:pic>
    </p:spTree>
    <p:extLst>
      <p:ext uri="{BB962C8B-B14F-4D97-AF65-F5344CB8AC3E}">
        <p14:creationId xmlns:p14="http://schemas.microsoft.com/office/powerpoint/2010/main" val="342478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1" y="-281371"/>
            <a:ext cx="9404723" cy="1400530"/>
          </a:xfrm>
        </p:spPr>
        <p:txBody>
          <a:bodyPr/>
          <a:lstStyle/>
          <a:p>
            <a:r>
              <a:rPr lang="en-US" sz="3600" dirty="0" smtClean="0"/>
              <a:t>Active Directory Domain Service</a:t>
            </a:r>
            <a:endParaRPr lang="en-US" sz="3600" dirty="0"/>
          </a:p>
        </p:txBody>
      </p:sp>
      <p:sp>
        <p:nvSpPr>
          <p:cNvPr id="3" name="Content Placeholder 2"/>
          <p:cNvSpPr>
            <a:spLocks noGrp="1"/>
          </p:cNvSpPr>
          <p:nvPr>
            <p:ph idx="1"/>
          </p:nvPr>
        </p:nvSpPr>
        <p:spPr>
          <a:xfrm>
            <a:off x="6710849" y="835793"/>
            <a:ext cx="3687166" cy="5879935"/>
          </a:xfrm>
        </p:spPr>
        <p:txBody>
          <a:bodyPr/>
          <a:lstStyle/>
          <a:p>
            <a:pPr>
              <a:spcBef>
                <a:spcPts val="300"/>
              </a:spcBef>
              <a:spcAft>
                <a:spcPts val="300"/>
              </a:spcAft>
            </a:pPr>
            <a:r>
              <a:rPr lang="en-US" sz="2400" dirty="0"/>
              <a:t>Stores accounts </a:t>
            </a:r>
            <a:r>
              <a:rPr lang="en-US" sz="2400" dirty="0" smtClean="0"/>
              <a:t>(User + Computer) information </a:t>
            </a:r>
            <a:r>
              <a:rPr lang="en-US" sz="2400" dirty="0"/>
              <a:t>in a central database</a:t>
            </a:r>
          </a:p>
          <a:p>
            <a:pPr>
              <a:spcBef>
                <a:spcPts val="300"/>
              </a:spcBef>
              <a:spcAft>
                <a:spcPts val="300"/>
              </a:spcAft>
            </a:pPr>
            <a:r>
              <a:rPr lang="en-US" sz="2400" dirty="0"/>
              <a:t>Organizes various objects into a hierarchical tree</a:t>
            </a:r>
            <a:endParaRPr lang="bg-BG" sz="2400" dirty="0"/>
          </a:p>
          <a:p>
            <a:pPr>
              <a:spcBef>
                <a:spcPts val="300"/>
              </a:spcBef>
              <a:spcAft>
                <a:spcPts val="300"/>
              </a:spcAft>
            </a:pPr>
            <a:r>
              <a:rPr lang="en-US" sz="2400" dirty="0"/>
              <a:t>Provides information for network resources</a:t>
            </a:r>
          </a:p>
          <a:p>
            <a:pPr>
              <a:spcBef>
                <a:spcPts val="300"/>
              </a:spcBef>
              <a:spcAft>
                <a:spcPts val="300"/>
              </a:spcAft>
            </a:pPr>
            <a:r>
              <a:rPr lang="en-US" sz="2400" dirty="0"/>
              <a:t>Enforces security </a:t>
            </a:r>
            <a:r>
              <a:rPr lang="en-US" sz="2400" dirty="0" smtClean="0"/>
              <a:t>polices</a:t>
            </a:r>
          </a:p>
          <a:p>
            <a:pPr>
              <a:spcBef>
                <a:spcPts val="300"/>
              </a:spcBef>
              <a:spcAft>
                <a:spcPts val="300"/>
              </a:spcAft>
            </a:pPr>
            <a:r>
              <a:rPr lang="en-US" sz="2400" dirty="0" smtClean="0"/>
              <a:t>Audit </a:t>
            </a:r>
            <a:endParaRPr lang="en-US" sz="2400" dirty="0"/>
          </a:p>
          <a:p>
            <a:endParaRPr lang="en-US" dirty="0"/>
          </a:p>
          <a:p>
            <a:endParaRPr lang="en-US" dirty="0"/>
          </a:p>
          <a:p>
            <a:endParaRPr lang="en-US" sz="3600"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14</a:t>
            </a:fld>
            <a:endParaRPr lang="en-US" dirty="0"/>
          </a:p>
        </p:txBody>
      </p:sp>
      <p:grpSp>
        <p:nvGrpSpPr>
          <p:cNvPr id="8" name="Group 7"/>
          <p:cNvGrpSpPr/>
          <p:nvPr/>
        </p:nvGrpSpPr>
        <p:grpSpPr>
          <a:xfrm>
            <a:off x="1828801" y="794989"/>
            <a:ext cx="6615508" cy="5829300"/>
            <a:chOff x="10009" y="570501"/>
            <a:chExt cx="7050167" cy="6096999"/>
          </a:xfrm>
        </p:grpSpPr>
        <p:sp>
          <p:nvSpPr>
            <p:cNvPr id="6" name="Isosceles Triangle 5"/>
            <p:cNvSpPr/>
            <p:nvPr/>
          </p:nvSpPr>
          <p:spPr>
            <a:xfrm>
              <a:off x="304800" y="1218010"/>
              <a:ext cx="5029200" cy="3886200"/>
            </a:xfrm>
            <a:prstGeom prst="triangl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3" y="4905011"/>
              <a:ext cx="805236" cy="805236"/>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929685" y="5587728"/>
              <a:ext cx="1330282" cy="835820"/>
              <a:chOff x="1504950" y="4227513"/>
              <a:chExt cx="1485900" cy="102989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50" y="4227513"/>
                <a:ext cx="990600" cy="9906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550" y="4252219"/>
                <a:ext cx="990600" cy="990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250" y="4266806"/>
                <a:ext cx="990600" cy="990600"/>
              </a:xfrm>
              <a:prstGeom prst="rect">
                <a:avLst/>
              </a:prstGeom>
              <a:ln>
                <a:noFill/>
              </a:ln>
              <a:effectLst>
                <a:outerShdw blurRad="292100" dist="139700" dir="2700000" algn="tl" rotWithShape="0">
                  <a:srgbClr val="333333">
                    <a:alpha val="65000"/>
                  </a:srgbClr>
                </a:outerShdw>
              </a:effectLst>
            </p:spPr>
          </p:pic>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234" y="5722938"/>
              <a:ext cx="944562" cy="94456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864" y="5710247"/>
              <a:ext cx="735037" cy="84365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5719" y="5310762"/>
              <a:ext cx="884457" cy="884457"/>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4872" y="4763028"/>
              <a:ext cx="924027" cy="92402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839" y="3333945"/>
              <a:ext cx="1249450" cy="124945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2161" y="3355973"/>
              <a:ext cx="1249450" cy="124945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7273" y="1720209"/>
              <a:ext cx="1249450" cy="1249450"/>
            </a:xfrm>
            <a:prstGeom prst="rect">
              <a:avLst/>
            </a:prstGeom>
          </p:spPr>
        </p:pic>
        <p:grpSp>
          <p:nvGrpSpPr>
            <p:cNvPr id="5" name="Group 4"/>
            <p:cNvGrpSpPr/>
            <p:nvPr/>
          </p:nvGrpSpPr>
          <p:grpSpPr>
            <a:xfrm>
              <a:off x="1025393" y="570501"/>
              <a:ext cx="2148563" cy="1376657"/>
              <a:chOff x="592186" y="635165"/>
              <a:chExt cx="2148563" cy="1376657"/>
            </a:xfrm>
          </p:grpSpPr>
          <p:sp>
            <p:nvSpPr>
              <p:cNvPr id="38" name="Right Arrow 37"/>
              <p:cNvSpPr/>
              <p:nvPr/>
            </p:nvSpPr>
            <p:spPr>
              <a:xfrm rot="2473544">
                <a:off x="1086184" y="1246215"/>
                <a:ext cx="1654565" cy="713549"/>
              </a:xfrm>
              <a:custGeom>
                <a:avLst/>
                <a:gdLst>
                  <a:gd name="connsiteX0" fmla="*/ 0 w 1671694"/>
                  <a:gd name="connsiteY0" fmla="*/ 167829 h 557016"/>
                  <a:gd name="connsiteX1" fmla="*/ 1278886 w 1671694"/>
                  <a:gd name="connsiteY1" fmla="*/ 167829 h 557016"/>
                  <a:gd name="connsiteX2" fmla="*/ 1278886 w 1671694"/>
                  <a:gd name="connsiteY2" fmla="*/ 0 h 557016"/>
                  <a:gd name="connsiteX3" fmla="*/ 1671694 w 1671694"/>
                  <a:gd name="connsiteY3" fmla="*/ 278508 h 557016"/>
                  <a:gd name="connsiteX4" fmla="*/ 1278886 w 1671694"/>
                  <a:gd name="connsiteY4" fmla="*/ 557016 h 557016"/>
                  <a:gd name="connsiteX5" fmla="*/ 1278886 w 1671694"/>
                  <a:gd name="connsiteY5" fmla="*/ 389187 h 557016"/>
                  <a:gd name="connsiteX6" fmla="*/ 0 w 1671694"/>
                  <a:gd name="connsiteY6" fmla="*/ 389187 h 557016"/>
                  <a:gd name="connsiteX7" fmla="*/ 0 w 1671694"/>
                  <a:gd name="connsiteY7" fmla="*/ 167829 h 557016"/>
                  <a:gd name="connsiteX0" fmla="*/ 0 w 1671694"/>
                  <a:gd name="connsiteY0" fmla="*/ 243018 h 632205"/>
                  <a:gd name="connsiteX1" fmla="*/ 814121 w 1671694"/>
                  <a:gd name="connsiteY1" fmla="*/ 43 h 632205"/>
                  <a:gd name="connsiteX2" fmla="*/ 1278886 w 1671694"/>
                  <a:gd name="connsiteY2" fmla="*/ 243018 h 632205"/>
                  <a:gd name="connsiteX3" fmla="*/ 1278886 w 1671694"/>
                  <a:gd name="connsiteY3" fmla="*/ 75189 h 632205"/>
                  <a:gd name="connsiteX4" fmla="*/ 1671694 w 1671694"/>
                  <a:gd name="connsiteY4" fmla="*/ 353697 h 632205"/>
                  <a:gd name="connsiteX5" fmla="*/ 1278886 w 1671694"/>
                  <a:gd name="connsiteY5" fmla="*/ 632205 h 632205"/>
                  <a:gd name="connsiteX6" fmla="*/ 1278886 w 1671694"/>
                  <a:gd name="connsiteY6" fmla="*/ 464376 h 632205"/>
                  <a:gd name="connsiteX7" fmla="*/ 0 w 1671694"/>
                  <a:gd name="connsiteY7" fmla="*/ 464376 h 632205"/>
                  <a:gd name="connsiteX8" fmla="*/ 0 w 1671694"/>
                  <a:gd name="connsiteY8" fmla="*/ 243018 h 632205"/>
                  <a:gd name="connsiteX0" fmla="*/ 0 w 1671694"/>
                  <a:gd name="connsiteY0" fmla="*/ 243018 h 632205"/>
                  <a:gd name="connsiteX1" fmla="*/ 814121 w 1671694"/>
                  <a:gd name="connsiteY1" fmla="*/ 43 h 632205"/>
                  <a:gd name="connsiteX2" fmla="*/ 1278886 w 1671694"/>
                  <a:gd name="connsiteY2" fmla="*/ 243018 h 632205"/>
                  <a:gd name="connsiteX3" fmla="*/ 1278886 w 1671694"/>
                  <a:gd name="connsiteY3" fmla="*/ 75189 h 632205"/>
                  <a:gd name="connsiteX4" fmla="*/ 1671694 w 1671694"/>
                  <a:gd name="connsiteY4" fmla="*/ 353697 h 632205"/>
                  <a:gd name="connsiteX5" fmla="*/ 1278886 w 1671694"/>
                  <a:gd name="connsiteY5" fmla="*/ 632205 h 632205"/>
                  <a:gd name="connsiteX6" fmla="*/ 1278886 w 1671694"/>
                  <a:gd name="connsiteY6" fmla="*/ 464376 h 632205"/>
                  <a:gd name="connsiteX7" fmla="*/ 752517 w 1671694"/>
                  <a:gd name="connsiteY7" fmla="*/ 319972 h 632205"/>
                  <a:gd name="connsiteX8" fmla="*/ 0 w 1671694"/>
                  <a:gd name="connsiteY8" fmla="*/ 464376 h 632205"/>
                  <a:gd name="connsiteX9" fmla="*/ 0 w 1671694"/>
                  <a:gd name="connsiteY9" fmla="*/ 243018 h 632205"/>
                  <a:gd name="connsiteX0" fmla="*/ 0 w 1671694"/>
                  <a:gd name="connsiteY0" fmla="*/ 189266 h 578453"/>
                  <a:gd name="connsiteX1" fmla="*/ 810574 w 1671694"/>
                  <a:gd name="connsiteY1" fmla="*/ 56 h 578453"/>
                  <a:gd name="connsiteX2" fmla="*/ 1278886 w 1671694"/>
                  <a:gd name="connsiteY2" fmla="*/ 189266 h 578453"/>
                  <a:gd name="connsiteX3" fmla="*/ 1278886 w 1671694"/>
                  <a:gd name="connsiteY3" fmla="*/ 21437 h 578453"/>
                  <a:gd name="connsiteX4" fmla="*/ 1671694 w 1671694"/>
                  <a:gd name="connsiteY4" fmla="*/ 299945 h 578453"/>
                  <a:gd name="connsiteX5" fmla="*/ 1278886 w 1671694"/>
                  <a:gd name="connsiteY5" fmla="*/ 578453 h 578453"/>
                  <a:gd name="connsiteX6" fmla="*/ 1278886 w 1671694"/>
                  <a:gd name="connsiteY6" fmla="*/ 410624 h 578453"/>
                  <a:gd name="connsiteX7" fmla="*/ 752517 w 1671694"/>
                  <a:gd name="connsiteY7" fmla="*/ 266220 h 578453"/>
                  <a:gd name="connsiteX8" fmla="*/ 0 w 1671694"/>
                  <a:gd name="connsiteY8" fmla="*/ 410624 h 578453"/>
                  <a:gd name="connsiteX9" fmla="*/ 0 w 1671694"/>
                  <a:gd name="connsiteY9" fmla="*/ 189266 h 578453"/>
                  <a:gd name="connsiteX0" fmla="*/ 0 w 1676268"/>
                  <a:gd name="connsiteY0" fmla="*/ 189266 h 578453"/>
                  <a:gd name="connsiteX1" fmla="*/ 810574 w 1676268"/>
                  <a:gd name="connsiteY1" fmla="*/ 56 h 578453"/>
                  <a:gd name="connsiteX2" fmla="*/ 1278886 w 1676268"/>
                  <a:gd name="connsiteY2" fmla="*/ 189266 h 578453"/>
                  <a:gd name="connsiteX3" fmla="*/ 1278886 w 1676268"/>
                  <a:gd name="connsiteY3" fmla="*/ 21437 h 578453"/>
                  <a:gd name="connsiteX4" fmla="*/ 1676268 w 1676268"/>
                  <a:gd name="connsiteY4" fmla="*/ 435243 h 578453"/>
                  <a:gd name="connsiteX5" fmla="*/ 1278886 w 1676268"/>
                  <a:gd name="connsiteY5" fmla="*/ 578453 h 578453"/>
                  <a:gd name="connsiteX6" fmla="*/ 1278886 w 1676268"/>
                  <a:gd name="connsiteY6" fmla="*/ 410624 h 578453"/>
                  <a:gd name="connsiteX7" fmla="*/ 752517 w 1676268"/>
                  <a:gd name="connsiteY7" fmla="*/ 266220 h 578453"/>
                  <a:gd name="connsiteX8" fmla="*/ 0 w 1676268"/>
                  <a:gd name="connsiteY8" fmla="*/ 410624 h 578453"/>
                  <a:gd name="connsiteX9" fmla="*/ 0 w 1676268"/>
                  <a:gd name="connsiteY9" fmla="*/ 189266 h 578453"/>
                  <a:gd name="connsiteX0" fmla="*/ 0 w 1676268"/>
                  <a:gd name="connsiteY0" fmla="*/ 189266 h 578453"/>
                  <a:gd name="connsiteX1" fmla="*/ 810574 w 1676268"/>
                  <a:gd name="connsiteY1" fmla="*/ 56 h 578453"/>
                  <a:gd name="connsiteX2" fmla="*/ 1278886 w 1676268"/>
                  <a:gd name="connsiteY2" fmla="*/ 189266 h 578453"/>
                  <a:gd name="connsiteX3" fmla="*/ 1406133 w 1676268"/>
                  <a:gd name="connsiteY3" fmla="*/ 36581 h 578453"/>
                  <a:gd name="connsiteX4" fmla="*/ 1676268 w 1676268"/>
                  <a:gd name="connsiteY4" fmla="*/ 435243 h 578453"/>
                  <a:gd name="connsiteX5" fmla="*/ 1278886 w 1676268"/>
                  <a:gd name="connsiteY5" fmla="*/ 578453 h 578453"/>
                  <a:gd name="connsiteX6" fmla="*/ 1278886 w 1676268"/>
                  <a:gd name="connsiteY6" fmla="*/ 410624 h 578453"/>
                  <a:gd name="connsiteX7" fmla="*/ 752517 w 1676268"/>
                  <a:gd name="connsiteY7" fmla="*/ 266220 h 578453"/>
                  <a:gd name="connsiteX8" fmla="*/ 0 w 1676268"/>
                  <a:gd name="connsiteY8" fmla="*/ 410624 h 578453"/>
                  <a:gd name="connsiteX9" fmla="*/ 0 w 1676268"/>
                  <a:gd name="connsiteY9" fmla="*/ 189266 h 578453"/>
                  <a:gd name="connsiteX0" fmla="*/ 0 w 1676268"/>
                  <a:gd name="connsiteY0" fmla="*/ 189266 h 684279"/>
                  <a:gd name="connsiteX1" fmla="*/ 810574 w 1676268"/>
                  <a:gd name="connsiteY1" fmla="*/ 56 h 684279"/>
                  <a:gd name="connsiteX2" fmla="*/ 1278886 w 1676268"/>
                  <a:gd name="connsiteY2" fmla="*/ 189266 h 684279"/>
                  <a:gd name="connsiteX3" fmla="*/ 1406133 w 1676268"/>
                  <a:gd name="connsiteY3" fmla="*/ 36581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9266 h 684279"/>
                  <a:gd name="connsiteX1" fmla="*/ 810574 w 1676268"/>
                  <a:gd name="connsiteY1" fmla="*/ 56 h 684279"/>
                  <a:gd name="connsiteX2" fmla="*/ 1278886 w 1676268"/>
                  <a:gd name="connsiteY2" fmla="*/ 189266 h 684279"/>
                  <a:gd name="connsiteX3" fmla="*/ 1428511 w 1676268"/>
                  <a:gd name="connsiteY3" fmla="*/ 4308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9266 h 684279"/>
                  <a:gd name="connsiteX1" fmla="*/ 810574 w 1676268"/>
                  <a:gd name="connsiteY1" fmla="*/ 56 h 684279"/>
                  <a:gd name="connsiteX2" fmla="*/ 1347934 w 1676268"/>
                  <a:gd name="connsiteY2" fmla="*/ 268069 h 684279"/>
                  <a:gd name="connsiteX3" fmla="*/ 1428511 w 1676268"/>
                  <a:gd name="connsiteY3" fmla="*/ 4308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4958 h 679971"/>
                  <a:gd name="connsiteX1" fmla="*/ 794473 w 1676268"/>
                  <a:gd name="connsiteY1" fmla="*/ 35185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2517 w 1676268"/>
                  <a:gd name="connsiteY7" fmla="*/ 261912 h 679971"/>
                  <a:gd name="connsiteX8" fmla="*/ 0 w 1676268"/>
                  <a:gd name="connsiteY8" fmla="*/ 406316 h 679971"/>
                  <a:gd name="connsiteX9" fmla="*/ 0 w 1676268"/>
                  <a:gd name="connsiteY9" fmla="*/ 184958 h 679971"/>
                  <a:gd name="connsiteX0" fmla="*/ 0 w 1676268"/>
                  <a:gd name="connsiteY0" fmla="*/ 184958 h 679971"/>
                  <a:gd name="connsiteX1" fmla="*/ 794473 w 1676268"/>
                  <a:gd name="connsiteY1" fmla="*/ 35185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0743 w 1676268"/>
                  <a:gd name="connsiteY7" fmla="*/ 288794 h 679971"/>
                  <a:gd name="connsiteX8" fmla="*/ 0 w 1676268"/>
                  <a:gd name="connsiteY8" fmla="*/ 406316 h 679971"/>
                  <a:gd name="connsiteX9" fmla="*/ 0 w 1676268"/>
                  <a:gd name="connsiteY9" fmla="*/ 184958 h 679971"/>
                  <a:gd name="connsiteX0" fmla="*/ 0 w 1676268"/>
                  <a:gd name="connsiteY0" fmla="*/ 184958 h 679971"/>
                  <a:gd name="connsiteX1" fmla="*/ 818694 w 1676268"/>
                  <a:gd name="connsiteY1" fmla="*/ 77282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0743 w 1676268"/>
                  <a:gd name="connsiteY7" fmla="*/ 288794 h 679971"/>
                  <a:gd name="connsiteX8" fmla="*/ 0 w 1676268"/>
                  <a:gd name="connsiteY8" fmla="*/ 406316 h 679971"/>
                  <a:gd name="connsiteX9" fmla="*/ 0 w 1676268"/>
                  <a:gd name="connsiteY9" fmla="*/ 184958 h 679971"/>
                  <a:gd name="connsiteX0" fmla="*/ 0 w 1676268"/>
                  <a:gd name="connsiteY0" fmla="*/ 184958 h 713549"/>
                  <a:gd name="connsiteX1" fmla="*/ 818694 w 1676268"/>
                  <a:gd name="connsiteY1" fmla="*/ 77282 h 713549"/>
                  <a:gd name="connsiteX2" fmla="*/ 1347934 w 1676268"/>
                  <a:gd name="connsiteY2" fmla="*/ 263761 h 713549"/>
                  <a:gd name="connsiteX3" fmla="*/ 1428511 w 1676268"/>
                  <a:gd name="connsiteY3" fmla="*/ 0 h 713549"/>
                  <a:gd name="connsiteX4" fmla="*/ 1676268 w 1676268"/>
                  <a:gd name="connsiteY4" fmla="*/ 430935 h 713549"/>
                  <a:gd name="connsiteX5" fmla="*/ 1143658 w 1676268"/>
                  <a:gd name="connsiteY5" fmla="*/ 679971 h 713549"/>
                  <a:gd name="connsiteX6" fmla="*/ 1278886 w 1676268"/>
                  <a:gd name="connsiteY6" fmla="*/ 406316 h 713549"/>
                  <a:gd name="connsiteX7" fmla="*/ 750743 w 1676268"/>
                  <a:gd name="connsiteY7" fmla="*/ 288794 h 713549"/>
                  <a:gd name="connsiteX8" fmla="*/ 155228 w 1676268"/>
                  <a:gd name="connsiteY8" fmla="*/ 713549 h 713549"/>
                  <a:gd name="connsiteX9" fmla="*/ 0 w 1676268"/>
                  <a:gd name="connsiteY9" fmla="*/ 184958 h 713549"/>
                  <a:gd name="connsiteX0" fmla="*/ 0 w 1654565"/>
                  <a:gd name="connsiteY0" fmla="*/ 469882 h 713549"/>
                  <a:gd name="connsiteX1" fmla="*/ 796991 w 1654565"/>
                  <a:gd name="connsiteY1" fmla="*/ 77282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29040 w 1654565"/>
                  <a:gd name="connsiteY7" fmla="*/ 288794 h 713549"/>
                  <a:gd name="connsiteX8" fmla="*/ 133525 w 1654565"/>
                  <a:gd name="connsiteY8" fmla="*/ 713549 h 713549"/>
                  <a:gd name="connsiteX9" fmla="*/ 0 w 1654565"/>
                  <a:gd name="connsiteY9" fmla="*/ 469882 h 713549"/>
                  <a:gd name="connsiteX0" fmla="*/ 0 w 1654565"/>
                  <a:gd name="connsiteY0" fmla="*/ 469882 h 713549"/>
                  <a:gd name="connsiteX1" fmla="*/ 796991 w 1654565"/>
                  <a:gd name="connsiteY1" fmla="*/ 77282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71208 w 1654565"/>
                  <a:gd name="connsiteY7" fmla="*/ 365824 h 713549"/>
                  <a:gd name="connsiteX8" fmla="*/ 133525 w 1654565"/>
                  <a:gd name="connsiteY8" fmla="*/ 713549 h 713549"/>
                  <a:gd name="connsiteX9" fmla="*/ 0 w 1654565"/>
                  <a:gd name="connsiteY9" fmla="*/ 469882 h 713549"/>
                  <a:gd name="connsiteX0" fmla="*/ 0 w 1654565"/>
                  <a:gd name="connsiteY0" fmla="*/ 469882 h 713549"/>
                  <a:gd name="connsiteX1" fmla="*/ 831994 w 1654565"/>
                  <a:gd name="connsiteY1" fmla="*/ 160589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71208 w 1654565"/>
                  <a:gd name="connsiteY7" fmla="*/ 365824 h 713549"/>
                  <a:gd name="connsiteX8" fmla="*/ 133525 w 1654565"/>
                  <a:gd name="connsiteY8" fmla="*/ 713549 h 713549"/>
                  <a:gd name="connsiteX9" fmla="*/ 0 w 1654565"/>
                  <a:gd name="connsiteY9" fmla="*/ 469882 h 7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4565" h="713549">
                    <a:moveTo>
                      <a:pt x="0" y="469882"/>
                    </a:moveTo>
                    <a:cubicBezTo>
                      <a:pt x="261277" y="473722"/>
                      <a:pt x="570717" y="156749"/>
                      <a:pt x="831994" y="160589"/>
                    </a:cubicBezTo>
                    <a:lnTo>
                      <a:pt x="1326231" y="263761"/>
                    </a:lnTo>
                    <a:lnTo>
                      <a:pt x="1406808" y="0"/>
                    </a:lnTo>
                    <a:lnTo>
                      <a:pt x="1654565" y="430935"/>
                    </a:lnTo>
                    <a:lnTo>
                      <a:pt x="1121955" y="679971"/>
                    </a:lnTo>
                    <a:lnTo>
                      <a:pt x="1257183" y="406316"/>
                    </a:lnTo>
                    <a:cubicBezTo>
                      <a:pt x="1084753" y="414629"/>
                      <a:pt x="943638" y="357511"/>
                      <a:pt x="771208" y="365824"/>
                    </a:cubicBezTo>
                    <a:lnTo>
                      <a:pt x="133525" y="713549"/>
                    </a:lnTo>
                    <a:lnTo>
                      <a:pt x="0" y="469882"/>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39" name="Group 38"/>
              <p:cNvGrpSpPr/>
              <p:nvPr/>
            </p:nvGrpSpPr>
            <p:grpSpPr>
              <a:xfrm>
                <a:off x="592186" y="635165"/>
                <a:ext cx="1127487" cy="1376657"/>
                <a:chOff x="383687" y="977327"/>
                <a:chExt cx="1127487" cy="1376657"/>
              </a:xfrm>
            </p:grpSpPr>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687" y="977327"/>
                  <a:ext cx="814760" cy="1073047"/>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087" y="1129727"/>
                  <a:ext cx="814760" cy="1073047"/>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487" y="1280937"/>
                  <a:ext cx="814760" cy="1073047"/>
                </a:xfrm>
                <a:prstGeom prst="rect">
                  <a:avLst/>
                </a:prstGeom>
              </p:spPr>
            </p:pic>
            <p:sp>
              <p:nvSpPr>
                <p:cNvPr id="22" name="TextBox 21"/>
                <p:cNvSpPr txBox="1"/>
                <p:nvPr/>
              </p:nvSpPr>
              <p:spPr>
                <a:xfrm>
                  <a:off x="735048" y="1654696"/>
                  <a:ext cx="776126" cy="386293"/>
                </a:xfrm>
                <a:prstGeom prst="rect">
                  <a:avLst/>
                </a:prstGeom>
                <a:noFill/>
              </p:spPr>
              <p:txBody>
                <a:bodyPr wrap="none" rtlCol="0">
                  <a:spAutoFit/>
                </a:bodyPr>
                <a:lstStyle/>
                <a:p>
                  <a:r>
                    <a:rPr lang="en-US" dirty="0">
                      <a:solidFill>
                        <a:schemeClr val="bg1"/>
                      </a:solidFill>
                    </a:rPr>
                    <a:t>Policy</a:t>
                  </a:r>
                </a:p>
              </p:txBody>
            </p:sp>
          </p:grpSp>
        </p:grpSp>
        <p:sp>
          <p:nvSpPr>
            <p:cNvPr id="45" name="Down Arrow 44"/>
            <p:cNvSpPr/>
            <p:nvPr/>
          </p:nvSpPr>
          <p:spPr>
            <a:xfrm rot="2129705">
              <a:off x="2161006" y="2772907"/>
              <a:ext cx="346309" cy="92220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7" name="Down Arrow 44"/>
            <p:cNvSpPr/>
            <p:nvPr/>
          </p:nvSpPr>
          <p:spPr>
            <a:xfrm rot="19283019">
              <a:off x="3081912" y="2780516"/>
              <a:ext cx="346309" cy="92220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8" name="Down Arrow 44"/>
            <p:cNvSpPr/>
            <p:nvPr/>
          </p:nvSpPr>
          <p:spPr>
            <a:xfrm rot="2129705">
              <a:off x="928337" y="4349677"/>
              <a:ext cx="346309" cy="733380"/>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9" name="Down Arrow 44"/>
            <p:cNvSpPr/>
            <p:nvPr/>
          </p:nvSpPr>
          <p:spPr>
            <a:xfrm>
              <a:off x="1405136" y="4595234"/>
              <a:ext cx="346309" cy="92220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Down Arrow 44"/>
            <p:cNvSpPr/>
            <p:nvPr/>
          </p:nvSpPr>
          <p:spPr>
            <a:xfrm rot="16200000">
              <a:off x="5380737" y="5262175"/>
              <a:ext cx="339881" cy="1191858"/>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Down Arrow 44"/>
            <p:cNvSpPr/>
            <p:nvPr/>
          </p:nvSpPr>
          <p:spPr>
            <a:xfrm rot="19619744">
              <a:off x="1873167" y="4370566"/>
              <a:ext cx="346309" cy="733380"/>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Down Arrow 44"/>
            <p:cNvSpPr/>
            <p:nvPr/>
          </p:nvSpPr>
          <p:spPr>
            <a:xfrm rot="20791317">
              <a:off x="4139656" y="4591710"/>
              <a:ext cx="346309" cy="1093234"/>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Down Arrow 44"/>
            <p:cNvSpPr/>
            <p:nvPr/>
          </p:nvSpPr>
          <p:spPr>
            <a:xfrm rot="1409309">
              <a:off x="3495227" y="4568304"/>
              <a:ext cx="346309" cy="1212453"/>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0" name="Group 39"/>
            <p:cNvGrpSpPr/>
            <p:nvPr/>
          </p:nvGrpSpPr>
          <p:grpSpPr>
            <a:xfrm>
              <a:off x="10009" y="1992643"/>
              <a:ext cx="2148563" cy="1376657"/>
              <a:chOff x="592186" y="635165"/>
              <a:chExt cx="2148563" cy="1376657"/>
            </a:xfrm>
          </p:grpSpPr>
          <p:sp>
            <p:nvSpPr>
              <p:cNvPr id="41" name="Right Arrow 37"/>
              <p:cNvSpPr/>
              <p:nvPr/>
            </p:nvSpPr>
            <p:spPr>
              <a:xfrm rot="2473544">
                <a:off x="1086184" y="1246215"/>
                <a:ext cx="1654565" cy="713549"/>
              </a:xfrm>
              <a:custGeom>
                <a:avLst/>
                <a:gdLst>
                  <a:gd name="connsiteX0" fmla="*/ 0 w 1671694"/>
                  <a:gd name="connsiteY0" fmla="*/ 167829 h 557016"/>
                  <a:gd name="connsiteX1" fmla="*/ 1278886 w 1671694"/>
                  <a:gd name="connsiteY1" fmla="*/ 167829 h 557016"/>
                  <a:gd name="connsiteX2" fmla="*/ 1278886 w 1671694"/>
                  <a:gd name="connsiteY2" fmla="*/ 0 h 557016"/>
                  <a:gd name="connsiteX3" fmla="*/ 1671694 w 1671694"/>
                  <a:gd name="connsiteY3" fmla="*/ 278508 h 557016"/>
                  <a:gd name="connsiteX4" fmla="*/ 1278886 w 1671694"/>
                  <a:gd name="connsiteY4" fmla="*/ 557016 h 557016"/>
                  <a:gd name="connsiteX5" fmla="*/ 1278886 w 1671694"/>
                  <a:gd name="connsiteY5" fmla="*/ 389187 h 557016"/>
                  <a:gd name="connsiteX6" fmla="*/ 0 w 1671694"/>
                  <a:gd name="connsiteY6" fmla="*/ 389187 h 557016"/>
                  <a:gd name="connsiteX7" fmla="*/ 0 w 1671694"/>
                  <a:gd name="connsiteY7" fmla="*/ 167829 h 557016"/>
                  <a:gd name="connsiteX0" fmla="*/ 0 w 1671694"/>
                  <a:gd name="connsiteY0" fmla="*/ 243018 h 632205"/>
                  <a:gd name="connsiteX1" fmla="*/ 814121 w 1671694"/>
                  <a:gd name="connsiteY1" fmla="*/ 43 h 632205"/>
                  <a:gd name="connsiteX2" fmla="*/ 1278886 w 1671694"/>
                  <a:gd name="connsiteY2" fmla="*/ 243018 h 632205"/>
                  <a:gd name="connsiteX3" fmla="*/ 1278886 w 1671694"/>
                  <a:gd name="connsiteY3" fmla="*/ 75189 h 632205"/>
                  <a:gd name="connsiteX4" fmla="*/ 1671694 w 1671694"/>
                  <a:gd name="connsiteY4" fmla="*/ 353697 h 632205"/>
                  <a:gd name="connsiteX5" fmla="*/ 1278886 w 1671694"/>
                  <a:gd name="connsiteY5" fmla="*/ 632205 h 632205"/>
                  <a:gd name="connsiteX6" fmla="*/ 1278886 w 1671694"/>
                  <a:gd name="connsiteY6" fmla="*/ 464376 h 632205"/>
                  <a:gd name="connsiteX7" fmla="*/ 0 w 1671694"/>
                  <a:gd name="connsiteY7" fmla="*/ 464376 h 632205"/>
                  <a:gd name="connsiteX8" fmla="*/ 0 w 1671694"/>
                  <a:gd name="connsiteY8" fmla="*/ 243018 h 632205"/>
                  <a:gd name="connsiteX0" fmla="*/ 0 w 1671694"/>
                  <a:gd name="connsiteY0" fmla="*/ 243018 h 632205"/>
                  <a:gd name="connsiteX1" fmla="*/ 814121 w 1671694"/>
                  <a:gd name="connsiteY1" fmla="*/ 43 h 632205"/>
                  <a:gd name="connsiteX2" fmla="*/ 1278886 w 1671694"/>
                  <a:gd name="connsiteY2" fmla="*/ 243018 h 632205"/>
                  <a:gd name="connsiteX3" fmla="*/ 1278886 w 1671694"/>
                  <a:gd name="connsiteY3" fmla="*/ 75189 h 632205"/>
                  <a:gd name="connsiteX4" fmla="*/ 1671694 w 1671694"/>
                  <a:gd name="connsiteY4" fmla="*/ 353697 h 632205"/>
                  <a:gd name="connsiteX5" fmla="*/ 1278886 w 1671694"/>
                  <a:gd name="connsiteY5" fmla="*/ 632205 h 632205"/>
                  <a:gd name="connsiteX6" fmla="*/ 1278886 w 1671694"/>
                  <a:gd name="connsiteY6" fmla="*/ 464376 h 632205"/>
                  <a:gd name="connsiteX7" fmla="*/ 752517 w 1671694"/>
                  <a:gd name="connsiteY7" fmla="*/ 319972 h 632205"/>
                  <a:gd name="connsiteX8" fmla="*/ 0 w 1671694"/>
                  <a:gd name="connsiteY8" fmla="*/ 464376 h 632205"/>
                  <a:gd name="connsiteX9" fmla="*/ 0 w 1671694"/>
                  <a:gd name="connsiteY9" fmla="*/ 243018 h 632205"/>
                  <a:gd name="connsiteX0" fmla="*/ 0 w 1671694"/>
                  <a:gd name="connsiteY0" fmla="*/ 189266 h 578453"/>
                  <a:gd name="connsiteX1" fmla="*/ 810574 w 1671694"/>
                  <a:gd name="connsiteY1" fmla="*/ 56 h 578453"/>
                  <a:gd name="connsiteX2" fmla="*/ 1278886 w 1671694"/>
                  <a:gd name="connsiteY2" fmla="*/ 189266 h 578453"/>
                  <a:gd name="connsiteX3" fmla="*/ 1278886 w 1671694"/>
                  <a:gd name="connsiteY3" fmla="*/ 21437 h 578453"/>
                  <a:gd name="connsiteX4" fmla="*/ 1671694 w 1671694"/>
                  <a:gd name="connsiteY4" fmla="*/ 299945 h 578453"/>
                  <a:gd name="connsiteX5" fmla="*/ 1278886 w 1671694"/>
                  <a:gd name="connsiteY5" fmla="*/ 578453 h 578453"/>
                  <a:gd name="connsiteX6" fmla="*/ 1278886 w 1671694"/>
                  <a:gd name="connsiteY6" fmla="*/ 410624 h 578453"/>
                  <a:gd name="connsiteX7" fmla="*/ 752517 w 1671694"/>
                  <a:gd name="connsiteY7" fmla="*/ 266220 h 578453"/>
                  <a:gd name="connsiteX8" fmla="*/ 0 w 1671694"/>
                  <a:gd name="connsiteY8" fmla="*/ 410624 h 578453"/>
                  <a:gd name="connsiteX9" fmla="*/ 0 w 1671694"/>
                  <a:gd name="connsiteY9" fmla="*/ 189266 h 578453"/>
                  <a:gd name="connsiteX0" fmla="*/ 0 w 1676268"/>
                  <a:gd name="connsiteY0" fmla="*/ 189266 h 578453"/>
                  <a:gd name="connsiteX1" fmla="*/ 810574 w 1676268"/>
                  <a:gd name="connsiteY1" fmla="*/ 56 h 578453"/>
                  <a:gd name="connsiteX2" fmla="*/ 1278886 w 1676268"/>
                  <a:gd name="connsiteY2" fmla="*/ 189266 h 578453"/>
                  <a:gd name="connsiteX3" fmla="*/ 1278886 w 1676268"/>
                  <a:gd name="connsiteY3" fmla="*/ 21437 h 578453"/>
                  <a:gd name="connsiteX4" fmla="*/ 1676268 w 1676268"/>
                  <a:gd name="connsiteY4" fmla="*/ 435243 h 578453"/>
                  <a:gd name="connsiteX5" fmla="*/ 1278886 w 1676268"/>
                  <a:gd name="connsiteY5" fmla="*/ 578453 h 578453"/>
                  <a:gd name="connsiteX6" fmla="*/ 1278886 w 1676268"/>
                  <a:gd name="connsiteY6" fmla="*/ 410624 h 578453"/>
                  <a:gd name="connsiteX7" fmla="*/ 752517 w 1676268"/>
                  <a:gd name="connsiteY7" fmla="*/ 266220 h 578453"/>
                  <a:gd name="connsiteX8" fmla="*/ 0 w 1676268"/>
                  <a:gd name="connsiteY8" fmla="*/ 410624 h 578453"/>
                  <a:gd name="connsiteX9" fmla="*/ 0 w 1676268"/>
                  <a:gd name="connsiteY9" fmla="*/ 189266 h 578453"/>
                  <a:gd name="connsiteX0" fmla="*/ 0 w 1676268"/>
                  <a:gd name="connsiteY0" fmla="*/ 189266 h 578453"/>
                  <a:gd name="connsiteX1" fmla="*/ 810574 w 1676268"/>
                  <a:gd name="connsiteY1" fmla="*/ 56 h 578453"/>
                  <a:gd name="connsiteX2" fmla="*/ 1278886 w 1676268"/>
                  <a:gd name="connsiteY2" fmla="*/ 189266 h 578453"/>
                  <a:gd name="connsiteX3" fmla="*/ 1406133 w 1676268"/>
                  <a:gd name="connsiteY3" fmla="*/ 36581 h 578453"/>
                  <a:gd name="connsiteX4" fmla="*/ 1676268 w 1676268"/>
                  <a:gd name="connsiteY4" fmla="*/ 435243 h 578453"/>
                  <a:gd name="connsiteX5" fmla="*/ 1278886 w 1676268"/>
                  <a:gd name="connsiteY5" fmla="*/ 578453 h 578453"/>
                  <a:gd name="connsiteX6" fmla="*/ 1278886 w 1676268"/>
                  <a:gd name="connsiteY6" fmla="*/ 410624 h 578453"/>
                  <a:gd name="connsiteX7" fmla="*/ 752517 w 1676268"/>
                  <a:gd name="connsiteY7" fmla="*/ 266220 h 578453"/>
                  <a:gd name="connsiteX8" fmla="*/ 0 w 1676268"/>
                  <a:gd name="connsiteY8" fmla="*/ 410624 h 578453"/>
                  <a:gd name="connsiteX9" fmla="*/ 0 w 1676268"/>
                  <a:gd name="connsiteY9" fmla="*/ 189266 h 578453"/>
                  <a:gd name="connsiteX0" fmla="*/ 0 w 1676268"/>
                  <a:gd name="connsiteY0" fmla="*/ 189266 h 684279"/>
                  <a:gd name="connsiteX1" fmla="*/ 810574 w 1676268"/>
                  <a:gd name="connsiteY1" fmla="*/ 56 h 684279"/>
                  <a:gd name="connsiteX2" fmla="*/ 1278886 w 1676268"/>
                  <a:gd name="connsiteY2" fmla="*/ 189266 h 684279"/>
                  <a:gd name="connsiteX3" fmla="*/ 1406133 w 1676268"/>
                  <a:gd name="connsiteY3" fmla="*/ 36581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9266 h 684279"/>
                  <a:gd name="connsiteX1" fmla="*/ 810574 w 1676268"/>
                  <a:gd name="connsiteY1" fmla="*/ 56 h 684279"/>
                  <a:gd name="connsiteX2" fmla="*/ 1278886 w 1676268"/>
                  <a:gd name="connsiteY2" fmla="*/ 189266 h 684279"/>
                  <a:gd name="connsiteX3" fmla="*/ 1428511 w 1676268"/>
                  <a:gd name="connsiteY3" fmla="*/ 4308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9266 h 684279"/>
                  <a:gd name="connsiteX1" fmla="*/ 810574 w 1676268"/>
                  <a:gd name="connsiteY1" fmla="*/ 56 h 684279"/>
                  <a:gd name="connsiteX2" fmla="*/ 1347934 w 1676268"/>
                  <a:gd name="connsiteY2" fmla="*/ 268069 h 684279"/>
                  <a:gd name="connsiteX3" fmla="*/ 1428511 w 1676268"/>
                  <a:gd name="connsiteY3" fmla="*/ 4308 h 684279"/>
                  <a:gd name="connsiteX4" fmla="*/ 1676268 w 1676268"/>
                  <a:gd name="connsiteY4" fmla="*/ 435243 h 684279"/>
                  <a:gd name="connsiteX5" fmla="*/ 1143658 w 1676268"/>
                  <a:gd name="connsiteY5" fmla="*/ 684279 h 684279"/>
                  <a:gd name="connsiteX6" fmla="*/ 1278886 w 1676268"/>
                  <a:gd name="connsiteY6" fmla="*/ 410624 h 684279"/>
                  <a:gd name="connsiteX7" fmla="*/ 752517 w 1676268"/>
                  <a:gd name="connsiteY7" fmla="*/ 266220 h 684279"/>
                  <a:gd name="connsiteX8" fmla="*/ 0 w 1676268"/>
                  <a:gd name="connsiteY8" fmla="*/ 410624 h 684279"/>
                  <a:gd name="connsiteX9" fmla="*/ 0 w 1676268"/>
                  <a:gd name="connsiteY9" fmla="*/ 189266 h 684279"/>
                  <a:gd name="connsiteX0" fmla="*/ 0 w 1676268"/>
                  <a:gd name="connsiteY0" fmla="*/ 184958 h 679971"/>
                  <a:gd name="connsiteX1" fmla="*/ 794473 w 1676268"/>
                  <a:gd name="connsiteY1" fmla="*/ 35185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2517 w 1676268"/>
                  <a:gd name="connsiteY7" fmla="*/ 261912 h 679971"/>
                  <a:gd name="connsiteX8" fmla="*/ 0 w 1676268"/>
                  <a:gd name="connsiteY8" fmla="*/ 406316 h 679971"/>
                  <a:gd name="connsiteX9" fmla="*/ 0 w 1676268"/>
                  <a:gd name="connsiteY9" fmla="*/ 184958 h 679971"/>
                  <a:gd name="connsiteX0" fmla="*/ 0 w 1676268"/>
                  <a:gd name="connsiteY0" fmla="*/ 184958 h 679971"/>
                  <a:gd name="connsiteX1" fmla="*/ 794473 w 1676268"/>
                  <a:gd name="connsiteY1" fmla="*/ 35185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0743 w 1676268"/>
                  <a:gd name="connsiteY7" fmla="*/ 288794 h 679971"/>
                  <a:gd name="connsiteX8" fmla="*/ 0 w 1676268"/>
                  <a:gd name="connsiteY8" fmla="*/ 406316 h 679971"/>
                  <a:gd name="connsiteX9" fmla="*/ 0 w 1676268"/>
                  <a:gd name="connsiteY9" fmla="*/ 184958 h 679971"/>
                  <a:gd name="connsiteX0" fmla="*/ 0 w 1676268"/>
                  <a:gd name="connsiteY0" fmla="*/ 184958 h 679971"/>
                  <a:gd name="connsiteX1" fmla="*/ 818694 w 1676268"/>
                  <a:gd name="connsiteY1" fmla="*/ 77282 h 679971"/>
                  <a:gd name="connsiteX2" fmla="*/ 1347934 w 1676268"/>
                  <a:gd name="connsiteY2" fmla="*/ 263761 h 679971"/>
                  <a:gd name="connsiteX3" fmla="*/ 1428511 w 1676268"/>
                  <a:gd name="connsiteY3" fmla="*/ 0 h 679971"/>
                  <a:gd name="connsiteX4" fmla="*/ 1676268 w 1676268"/>
                  <a:gd name="connsiteY4" fmla="*/ 430935 h 679971"/>
                  <a:gd name="connsiteX5" fmla="*/ 1143658 w 1676268"/>
                  <a:gd name="connsiteY5" fmla="*/ 679971 h 679971"/>
                  <a:gd name="connsiteX6" fmla="*/ 1278886 w 1676268"/>
                  <a:gd name="connsiteY6" fmla="*/ 406316 h 679971"/>
                  <a:gd name="connsiteX7" fmla="*/ 750743 w 1676268"/>
                  <a:gd name="connsiteY7" fmla="*/ 288794 h 679971"/>
                  <a:gd name="connsiteX8" fmla="*/ 0 w 1676268"/>
                  <a:gd name="connsiteY8" fmla="*/ 406316 h 679971"/>
                  <a:gd name="connsiteX9" fmla="*/ 0 w 1676268"/>
                  <a:gd name="connsiteY9" fmla="*/ 184958 h 679971"/>
                  <a:gd name="connsiteX0" fmla="*/ 0 w 1676268"/>
                  <a:gd name="connsiteY0" fmla="*/ 184958 h 713549"/>
                  <a:gd name="connsiteX1" fmla="*/ 818694 w 1676268"/>
                  <a:gd name="connsiteY1" fmla="*/ 77282 h 713549"/>
                  <a:gd name="connsiteX2" fmla="*/ 1347934 w 1676268"/>
                  <a:gd name="connsiteY2" fmla="*/ 263761 h 713549"/>
                  <a:gd name="connsiteX3" fmla="*/ 1428511 w 1676268"/>
                  <a:gd name="connsiteY3" fmla="*/ 0 h 713549"/>
                  <a:gd name="connsiteX4" fmla="*/ 1676268 w 1676268"/>
                  <a:gd name="connsiteY4" fmla="*/ 430935 h 713549"/>
                  <a:gd name="connsiteX5" fmla="*/ 1143658 w 1676268"/>
                  <a:gd name="connsiteY5" fmla="*/ 679971 h 713549"/>
                  <a:gd name="connsiteX6" fmla="*/ 1278886 w 1676268"/>
                  <a:gd name="connsiteY6" fmla="*/ 406316 h 713549"/>
                  <a:gd name="connsiteX7" fmla="*/ 750743 w 1676268"/>
                  <a:gd name="connsiteY7" fmla="*/ 288794 h 713549"/>
                  <a:gd name="connsiteX8" fmla="*/ 155228 w 1676268"/>
                  <a:gd name="connsiteY8" fmla="*/ 713549 h 713549"/>
                  <a:gd name="connsiteX9" fmla="*/ 0 w 1676268"/>
                  <a:gd name="connsiteY9" fmla="*/ 184958 h 713549"/>
                  <a:gd name="connsiteX0" fmla="*/ 0 w 1654565"/>
                  <a:gd name="connsiteY0" fmla="*/ 469882 h 713549"/>
                  <a:gd name="connsiteX1" fmla="*/ 796991 w 1654565"/>
                  <a:gd name="connsiteY1" fmla="*/ 77282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29040 w 1654565"/>
                  <a:gd name="connsiteY7" fmla="*/ 288794 h 713549"/>
                  <a:gd name="connsiteX8" fmla="*/ 133525 w 1654565"/>
                  <a:gd name="connsiteY8" fmla="*/ 713549 h 713549"/>
                  <a:gd name="connsiteX9" fmla="*/ 0 w 1654565"/>
                  <a:gd name="connsiteY9" fmla="*/ 469882 h 713549"/>
                  <a:gd name="connsiteX0" fmla="*/ 0 w 1654565"/>
                  <a:gd name="connsiteY0" fmla="*/ 469882 h 713549"/>
                  <a:gd name="connsiteX1" fmla="*/ 796991 w 1654565"/>
                  <a:gd name="connsiteY1" fmla="*/ 77282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71208 w 1654565"/>
                  <a:gd name="connsiteY7" fmla="*/ 365824 h 713549"/>
                  <a:gd name="connsiteX8" fmla="*/ 133525 w 1654565"/>
                  <a:gd name="connsiteY8" fmla="*/ 713549 h 713549"/>
                  <a:gd name="connsiteX9" fmla="*/ 0 w 1654565"/>
                  <a:gd name="connsiteY9" fmla="*/ 469882 h 713549"/>
                  <a:gd name="connsiteX0" fmla="*/ 0 w 1654565"/>
                  <a:gd name="connsiteY0" fmla="*/ 469882 h 713549"/>
                  <a:gd name="connsiteX1" fmla="*/ 831994 w 1654565"/>
                  <a:gd name="connsiteY1" fmla="*/ 160589 h 713549"/>
                  <a:gd name="connsiteX2" fmla="*/ 1326231 w 1654565"/>
                  <a:gd name="connsiteY2" fmla="*/ 263761 h 713549"/>
                  <a:gd name="connsiteX3" fmla="*/ 1406808 w 1654565"/>
                  <a:gd name="connsiteY3" fmla="*/ 0 h 713549"/>
                  <a:gd name="connsiteX4" fmla="*/ 1654565 w 1654565"/>
                  <a:gd name="connsiteY4" fmla="*/ 430935 h 713549"/>
                  <a:gd name="connsiteX5" fmla="*/ 1121955 w 1654565"/>
                  <a:gd name="connsiteY5" fmla="*/ 679971 h 713549"/>
                  <a:gd name="connsiteX6" fmla="*/ 1257183 w 1654565"/>
                  <a:gd name="connsiteY6" fmla="*/ 406316 h 713549"/>
                  <a:gd name="connsiteX7" fmla="*/ 771208 w 1654565"/>
                  <a:gd name="connsiteY7" fmla="*/ 365824 h 713549"/>
                  <a:gd name="connsiteX8" fmla="*/ 133525 w 1654565"/>
                  <a:gd name="connsiteY8" fmla="*/ 713549 h 713549"/>
                  <a:gd name="connsiteX9" fmla="*/ 0 w 1654565"/>
                  <a:gd name="connsiteY9" fmla="*/ 469882 h 71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4565" h="713549">
                    <a:moveTo>
                      <a:pt x="0" y="469882"/>
                    </a:moveTo>
                    <a:cubicBezTo>
                      <a:pt x="261277" y="473722"/>
                      <a:pt x="570717" y="156749"/>
                      <a:pt x="831994" y="160589"/>
                    </a:cubicBezTo>
                    <a:lnTo>
                      <a:pt x="1326231" y="263761"/>
                    </a:lnTo>
                    <a:lnTo>
                      <a:pt x="1406808" y="0"/>
                    </a:lnTo>
                    <a:lnTo>
                      <a:pt x="1654565" y="430935"/>
                    </a:lnTo>
                    <a:lnTo>
                      <a:pt x="1121955" y="679971"/>
                    </a:lnTo>
                    <a:lnTo>
                      <a:pt x="1257183" y="406316"/>
                    </a:lnTo>
                    <a:cubicBezTo>
                      <a:pt x="1084753" y="414629"/>
                      <a:pt x="943638" y="357511"/>
                      <a:pt x="771208" y="365824"/>
                    </a:cubicBezTo>
                    <a:lnTo>
                      <a:pt x="133525" y="713549"/>
                    </a:lnTo>
                    <a:lnTo>
                      <a:pt x="0" y="469882"/>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2" name="Group 41"/>
              <p:cNvGrpSpPr/>
              <p:nvPr/>
            </p:nvGrpSpPr>
            <p:grpSpPr>
              <a:xfrm>
                <a:off x="592186" y="635165"/>
                <a:ext cx="1127487" cy="1376657"/>
                <a:chOff x="383687" y="977327"/>
                <a:chExt cx="1127487" cy="1376657"/>
              </a:xfrm>
            </p:grpSpPr>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687" y="977327"/>
                  <a:ext cx="814760" cy="1073047"/>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087" y="1129727"/>
                  <a:ext cx="814760" cy="1073047"/>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487" y="1280937"/>
                  <a:ext cx="814760" cy="1073047"/>
                </a:xfrm>
                <a:prstGeom prst="rect">
                  <a:avLst/>
                </a:prstGeom>
              </p:spPr>
            </p:pic>
            <p:sp>
              <p:nvSpPr>
                <p:cNvPr id="54" name="TextBox 53"/>
                <p:cNvSpPr txBox="1"/>
                <p:nvPr/>
              </p:nvSpPr>
              <p:spPr>
                <a:xfrm>
                  <a:off x="735048" y="1654696"/>
                  <a:ext cx="776126" cy="386293"/>
                </a:xfrm>
                <a:prstGeom prst="rect">
                  <a:avLst/>
                </a:prstGeom>
                <a:noFill/>
              </p:spPr>
              <p:txBody>
                <a:bodyPr wrap="none" rtlCol="0">
                  <a:spAutoFit/>
                </a:bodyPr>
                <a:lstStyle/>
                <a:p>
                  <a:r>
                    <a:rPr lang="en-US" dirty="0">
                      <a:solidFill>
                        <a:schemeClr val="bg1"/>
                      </a:solidFill>
                    </a:rPr>
                    <a:t>Policy</a:t>
                  </a:r>
                </a:p>
              </p:txBody>
            </p:sp>
          </p:grpSp>
        </p:grpSp>
      </p:grpSp>
    </p:spTree>
    <p:extLst>
      <p:ext uri="{BB962C8B-B14F-4D97-AF65-F5344CB8AC3E}">
        <p14:creationId xmlns:p14="http://schemas.microsoft.com/office/powerpoint/2010/main" val="3645365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905000" y="609602"/>
            <a:ext cx="7924800" cy="4800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279149"/>
            <a:ext cx="9404723" cy="1400530"/>
          </a:xfrm>
        </p:spPr>
        <p:txBody>
          <a:bodyPr/>
          <a:lstStyle/>
          <a:p>
            <a:r>
              <a:rPr lang="en-US" dirty="0" smtClean="0"/>
              <a:t>Workgroup</a:t>
            </a:r>
            <a:endParaRPr lang="en-US" dirty="0"/>
          </a:p>
        </p:txBody>
      </p:sp>
      <p:sp>
        <p:nvSpPr>
          <p:cNvPr id="3" name="Content Placeholder 2"/>
          <p:cNvSpPr>
            <a:spLocks noGrp="1"/>
          </p:cNvSpPr>
          <p:nvPr>
            <p:ph idx="1"/>
          </p:nvPr>
        </p:nvSpPr>
        <p:spPr>
          <a:xfrm>
            <a:off x="1752600" y="5486400"/>
            <a:ext cx="8686800" cy="1219200"/>
          </a:xfrm>
        </p:spPr>
        <p:txBody>
          <a:bodyPr/>
          <a:lstStyle/>
          <a:p>
            <a:r>
              <a:rPr lang="en-US" dirty="0" smtClean="0"/>
              <a:t>Each computer has local SAM database</a:t>
            </a:r>
          </a:p>
          <a:p>
            <a:r>
              <a:rPr lang="en-US" dirty="0" smtClean="0"/>
              <a:t>Suitable for small networks 2-10 computers</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819400"/>
            <a:ext cx="1905000" cy="19050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25" y="2796441"/>
            <a:ext cx="1905000" cy="1905000"/>
          </a:xfrm>
          <a:prstGeom prst="rect">
            <a:avLst/>
          </a:prstGeom>
        </p:spPr>
      </p:pic>
      <p:sp>
        <p:nvSpPr>
          <p:cNvPr id="9" name="TextBox 8"/>
          <p:cNvSpPr txBox="1"/>
          <p:nvPr/>
        </p:nvSpPr>
        <p:spPr>
          <a:xfrm>
            <a:off x="4924425" y="752074"/>
            <a:ext cx="1259640" cy="369332"/>
          </a:xfrm>
          <a:prstGeom prst="rect">
            <a:avLst/>
          </a:prstGeom>
          <a:noFill/>
        </p:spPr>
        <p:txBody>
          <a:bodyPr wrap="none" rtlCol="0">
            <a:spAutoFit/>
          </a:bodyPr>
          <a:lstStyle/>
          <a:p>
            <a:r>
              <a:rPr lang="en-US" b="1" dirty="0">
                <a:solidFill>
                  <a:schemeClr val="bg1"/>
                </a:solidFill>
              </a:rPr>
              <a:t>Workgroup</a:t>
            </a:r>
          </a:p>
        </p:txBody>
      </p:sp>
      <p:grpSp>
        <p:nvGrpSpPr>
          <p:cNvPr id="13" name="Group 12"/>
          <p:cNvGrpSpPr/>
          <p:nvPr/>
        </p:nvGrpSpPr>
        <p:grpSpPr>
          <a:xfrm>
            <a:off x="2505915" y="3529866"/>
            <a:ext cx="990600" cy="990600"/>
            <a:chOff x="1066800" y="3505200"/>
            <a:chExt cx="990600" cy="9906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2" name="TextBox 11"/>
            <p:cNvSpPr txBox="1"/>
            <p:nvPr/>
          </p:nvSpPr>
          <p:spPr>
            <a:xfrm>
              <a:off x="1160371" y="3810000"/>
              <a:ext cx="727258" cy="400110"/>
            </a:xfrm>
            <a:prstGeom prst="rect">
              <a:avLst/>
            </a:prstGeom>
            <a:noFill/>
          </p:spPr>
          <p:txBody>
            <a:bodyPr wrap="square" rtlCol="0">
              <a:spAutoFit/>
            </a:bodyPr>
            <a:lstStyle/>
            <a:p>
              <a:r>
                <a:rPr lang="en-US" sz="2000" b="1" dirty="0">
                  <a:solidFill>
                    <a:schemeClr val="bg1"/>
                  </a:solidFill>
                </a:rPr>
                <a:t>SAM</a:t>
              </a:r>
            </a:p>
          </p:txBody>
        </p:sp>
      </p:grpSp>
      <p:grpSp>
        <p:nvGrpSpPr>
          <p:cNvPr id="14" name="Group 13"/>
          <p:cNvGrpSpPr/>
          <p:nvPr/>
        </p:nvGrpSpPr>
        <p:grpSpPr>
          <a:xfrm>
            <a:off x="6648425" y="3482241"/>
            <a:ext cx="990600" cy="990600"/>
            <a:chOff x="1066800" y="3505200"/>
            <a:chExt cx="990600" cy="99060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6" name="TextBox 15"/>
            <p:cNvSpPr txBox="1"/>
            <p:nvPr/>
          </p:nvSpPr>
          <p:spPr>
            <a:xfrm>
              <a:off x="1160371" y="3810000"/>
              <a:ext cx="727258" cy="400110"/>
            </a:xfrm>
            <a:prstGeom prst="rect">
              <a:avLst/>
            </a:prstGeom>
            <a:noFill/>
          </p:spPr>
          <p:txBody>
            <a:bodyPr wrap="square" rtlCol="0">
              <a:spAutoFit/>
            </a:bodyPr>
            <a:lstStyle/>
            <a:p>
              <a:r>
                <a:rPr lang="en-US" sz="2000" b="1" dirty="0">
                  <a:solidFill>
                    <a:schemeClr val="bg1"/>
                  </a:solidFill>
                </a:rPr>
                <a:t>SAM</a:t>
              </a:r>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496" y="1807182"/>
            <a:ext cx="805236" cy="805236"/>
          </a:xfrm>
          <a:prstGeom prst="rect">
            <a:avLst/>
          </a:prstGeom>
          <a:ln>
            <a:noFill/>
          </a:ln>
          <a:effectLst>
            <a:outerShdw blurRad="292100" dist="139700" dir="2700000" algn="tl" rotWithShape="0">
              <a:srgbClr val="333333">
                <a:alpha val="65000"/>
              </a:srgbClr>
            </a:outerShdw>
          </a:effectLst>
        </p:spPr>
      </p:pic>
      <p:sp>
        <p:nvSpPr>
          <p:cNvPr id="25" name="Up-Down Arrow 24"/>
          <p:cNvSpPr/>
          <p:nvPr/>
        </p:nvSpPr>
        <p:spPr>
          <a:xfrm>
            <a:off x="2821092" y="2645760"/>
            <a:ext cx="284045" cy="92220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26" name="Table 25"/>
          <p:cNvGraphicFramePr>
            <a:graphicFrameLocks noGrp="1"/>
          </p:cNvGraphicFramePr>
          <p:nvPr>
            <p:extLst/>
          </p:nvPr>
        </p:nvGraphicFramePr>
        <p:xfrm>
          <a:off x="2057401" y="821761"/>
          <a:ext cx="2285999" cy="741680"/>
        </p:xfrm>
        <a:graphic>
          <a:graphicData uri="http://schemas.openxmlformats.org/drawingml/2006/table">
            <a:tbl>
              <a:tblPr firstRow="1" bandRow="1">
                <a:tableStyleId>{46F890A9-2807-4EBB-B81D-B2AA78EC7F39}</a:tableStyleId>
              </a:tblPr>
              <a:tblGrid>
                <a:gridCol w="838199"/>
                <a:gridCol w="1447800"/>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smtClean="0"/>
                        <a:t>John</a:t>
                      </a:r>
                      <a:endParaRPr lang="en-US" dirty="0"/>
                    </a:p>
                  </a:txBody>
                  <a:tcPr/>
                </a:tc>
                <a:tc>
                  <a:txBody>
                    <a:bodyPr/>
                    <a:lstStyle/>
                    <a:p>
                      <a:r>
                        <a:rPr lang="en-US" dirty="0" err="1" smtClean="0">
                          <a:solidFill>
                            <a:schemeClr val="accent2">
                              <a:lumMod val="75000"/>
                            </a:schemeClr>
                          </a:solidFill>
                        </a:rPr>
                        <a:t>P@sswOrd</a:t>
                      </a:r>
                      <a:endParaRPr lang="en-US" dirty="0">
                        <a:solidFill>
                          <a:schemeClr val="accent2">
                            <a:lumMod val="75000"/>
                          </a:schemeClr>
                        </a:solidFill>
                      </a:endParaRPr>
                    </a:p>
                  </a:txBody>
                  <a:tcPr/>
                </a:tc>
              </a:tr>
            </a:tbl>
          </a:graphicData>
        </a:graphic>
      </p:graphicFrame>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385" y="1728836"/>
            <a:ext cx="805236" cy="805236"/>
          </a:xfrm>
          <a:prstGeom prst="rect">
            <a:avLst/>
          </a:prstGeom>
          <a:ln>
            <a:noFill/>
          </a:ln>
          <a:effectLst>
            <a:outerShdw blurRad="292100" dist="139700" dir="2700000" algn="tl" rotWithShape="0">
              <a:srgbClr val="333333">
                <a:alpha val="65000"/>
              </a:srgbClr>
            </a:outerShdw>
          </a:effectLst>
        </p:spPr>
      </p:pic>
      <p:sp>
        <p:nvSpPr>
          <p:cNvPr id="29" name="Up-Down Arrow 28"/>
          <p:cNvSpPr/>
          <p:nvPr/>
        </p:nvSpPr>
        <p:spPr>
          <a:xfrm>
            <a:off x="6973981" y="2567414"/>
            <a:ext cx="284045" cy="92220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30" name="Table 29"/>
          <p:cNvGraphicFramePr>
            <a:graphicFrameLocks noGrp="1"/>
          </p:cNvGraphicFramePr>
          <p:nvPr>
            <p:extLst/>
          </p:nvPr>
        </p:nvGraphicFramePr>
        <p:xfrm>
          <a:off x="6973981" y="848360"/>
          <a:ext cx="2285999" cy="741680"/>
        </p:xfrm>
        <a:graphic>
          <a:graphicData uri="http://schemas.openxmlformats.org/drawingml/2006/table">
            <a:tbl>
              <a:tblPr firstRow="1" bandRow="1">
                <a:tableStyleId>{46F890A9-2807-4EBB-B81D-B2AA78EC7F39}</a:tableStyleId>
              </a:tblPr>
              <a:tblGrid>
                <a:gridCol w="838199"/>
                <a:gridCol w="1447800"/>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smtClean="0"/>
                        <a:t>John</a:t>
                      </a:r>
                      <a:endParaRPr lang="en-US" dirty="0"/>
                    </a:p>
                  </a:txBody>
                  <a:tcPr/>
                </a:tc>
                <a:tc>
                  <a:txBody>
                    <a:bodyPr/>
                    <a:lstStyle/>
                    <a:p>
                      <a:r>
                        <a:rPr lang="en-US" dirty="0" smtClean="0">
                          <a:solidFill>
                            <a:schemeClr val="accent2">
                              <a:lumMod val="75000"/>
                            </a:schemeClr>
                          </a:solidFill>
                        </a:rPr>
                        <a:t>123456</a:t>
                      </a:r>
                      <a:endParaRPr lang="en-US"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108451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a:t>
            </a:r>
            <a:endParaRPr lang="en-US" dirty="0"/>
          </a:p>
        </p:txBody>
      </p:sp>
      <p:sp>
        <p:nvSpPr>
          <p:cNvPr id="3" name="Content Placeholder 2"/>
          <p:cNvSpPr>
            <a:spLocks noGrp="1"/>
          </p:cNvSpPr>
          <p:nvPr>
            <p:ph idx="1"/>
          </p:nvPr>
        </p:nvSpPr>
        <p:spPr>
          <a:xfrm>
            <a:off x="1752600" y="4572000"/>
            <a:ext cx="8686800" cy="2133600"/>
          </a:xfrm>
        </p:spPr>
        <p:txBody>
          <a:bodyPr/>
          <a:lstStyle/>
          <a:p>
            <a:r>
              <a:rPr lang="en-US" dirty="0" smtClean="0"/>
              <a:t>Accounts are stored in a central database</a:t>
            </a:r>
            <a:endParaRPr lang="en-US" dirty="0"/>
          </a:p>
          <a:p>
            <a:pPr lvl="1">
              <a:spcBef>
                <a:spcPts val="0"/>
              </a:spcBef>
            </a:pPr>
            <a:r>
              <a:rPr lang="en-US" dirty="0"/>
              <a:t>More secure</a:t>
            </a:r>
          </a:p>
          <a:p>
            <a:pPr lvl="1">
              <a:spcBef>
                <a:spcPts val="0"/>
              </a:spcBef>
            </a:pPr>
            <a:r>
              <a:rPr lang="en-US" dirty="0" smtClean="0"/>
              <a:t>More Scalable</a:t>
            </a:r>
          </a:p>
          <a:p>
            <a:pPr lvl="1">
              <a:spcBef>
                <a:spcPts val="0"/>
              </a:spcBef>
            </a:pPr>
            <a:r>
              <a:rPr lang="en-US" dirty="0" smtClean="0"/>
              <a:t>Easy to manage</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16</a:t>
            </a:fld>
            <a:endParaRPr lang="en-US" dirty="0"/>
          </a:p>
        </p:txBody>
      </p:sp>
      <p:sp>
        <p:nvSpPr>
          <p:cNvPr id="6" name="Isosceles Triangle 5"/>
          <p:cNvSpPr/>
          <p:nvPr/>
        </p:nvSpPr>
        <p:spPr>
          <a:xfrm>
            <a:off x="1676400" y="590549"/>
            <a:ext cx="8686800" cy="3886200"/>
          </a:xfrm>
          <a:prstGeom prst="triangl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124200"/>
            <a:ext cx="1600200" cy="16002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3158416"/>
            <a:ext cx="1543025" cy="1543025"/>
          </a:xfrm>
          <a:prstGeom prst="rect">
            <a:avLst/>
          </a:prstGeom>
        </p:spPr>
      </p:pic>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730" y="196866"/>
            <a:ext cx="1206683" cy="1865145"/>
          </a:xfrm>
          <a:prstGeom prst="rect">
            <a:avLst/>
          </a:prstGeom>
        </p:spPr>
      </p:pic>
      <p:grpSp>
        <p:nvGrpSpPr>
          <p:cNvPr id="10" name="Group 9"/>
          <p:cNvGrpSpPr/>
          <p:nvPr/>
        </p:nvGrpSpPr>
        <p:grpSpPr>
          <a:xfrm>
            <a:off x="5905500" y="1007497"/>
            <a:ext cx="990600" cy="990600"/>
            <a:chOff x="1066800" y="3505200"/>
            <a:chExt cx="990600" cy="99060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2" name="TextBox 11"/>
            <p:cNvSpPr txBox="1"/>
            <p:nvPr/>
          </p:nvSpPr>
          <p:spPr>
            <a:xfrm>
              <a:off x="1160371" y="3810000"/>
              <a:ext cx="727258" cy="400110"/>
            </a:xfrm>
            <a:prstGeom prst="rect">
              <a:avLst/>
            </a:prstGeom>
            <a:noFill/>
          </p:spPr>
          <p:txBody>
            <a:bodyPr wrap="square" rtlCol="0">
              <a:spAutoFit/>
            </a:bodyPr>
            <a:lstStyle/>
            <a:p>
              <a:pPr algn="ctr"/>
              <a:r>
                <a:rPr lang="en-US" sz="2000" b="1" dirty="0">
                  <a:solidFill>
                    <a:schemeClr val="bg1"/>
                  </a:solidFill>
                </a:rPr>
                <a:t>AD</a:t>
              </a: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392" y="2189920"/>
            <a:ext cx="805236" cy="805236"/>
          </a:xfrm>
          <a:prstGeom prst="rect">
            <a:avLst/>
          </a:prstGeom>
          <a:ln>
            <a:noFill/>
          </a:ln>
          <a:effectLst>
            <a:outerShdw blurRad="292100" dist="139700" dir="2700000" algn="tl" rotWithShape="0">
              <a:srgbClr val="333333">
                <a:alpha val="65000"/>
              </a:srgbClr>
            </a:outerShdw>
          </a:effectLst>
        </p:spPr>
      </p:pic>
      <p:graphicFrame>
        <p:nvGraphicFramePr>
          <p:cNvPr id="14" name="Table 13"/>
          <p:cNvGraphicFramePr>
            <a:graphicFrameLocks noGrp="1"/>
          </p:cNvGraphicFramePr>
          <p:nvPr>
            <p:extLst/>
          </p:nvPr>
        </p:nvGraphicFramePr>
        <p:xfrm>
          <a:off x="6871450" y="2190850"/>
          <a:ext cx="2285999" cy="741680"/>
        </p:xfrm>
        <a:graphic>
          <a:graphicData uri="http://schemas.openxmlformats.org/drawingml/2006/table">
            <a:tbl>
              <a:tblPr firstRow="1" bandRow="1">
                <a:tableStyleId>{46F890A9-2807-4EBB-B81D-B2AA78EC7F39}</a:tableStyleId>
              </a:tblPr>
              <a:tblGrid>
                <a:gridCol w="838199"/>
                <a:gridCol w="1447800"/>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smtClean="0"/>
                        <a:t>John</a:t>
                      </a:r>
                      <a:endParaRPr lang="en-US" dirty="0"/>
                    </a:p>
                  </a:txBody>
                  <a:tcPr/>
                </a:tc>
                <a:tc>
                  <a:txBody>
                    <a:bodyPr/>
                    <a:lstStyle/>
                    <a:p>
                      <a:r>
                        <a:rPr lang="en-US" dirty="0" err="1" smtClean="0"/>
                        <a:t>P@sswOrd</a:t>
                      </a:r>
                      <a:endParaRPr lang="en-US" dirty="0"/>
                    </a:p>
                  </a:txBody>
                  <a:tcPr/>
                </a:tc>
              </a:tr>
            </a:tbl>
          </a:graphicData>
        </a:graphic>
      </p:graphicFrame>
      <p:sp>
        <p:nvSpPr>
          <p:cNvPr id="15" name="Down Arrow 44"/>
          <p:cNvSpPr/>
          <p:nvPr/>
        </p:nvSpPr>
        <p:spPr>
          <a:xfrm rot="3426618">
            <a:off x="4965583" y="2754634"/>
            <a:ext cx="346309" cy="1243281"/>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Down Arrow 44"/>
          <p:cNvSpPr/>
          <p:nvPr/>
        </p:nvSpPr>
        <p:spPr>
          <a:xfrm rot="18453200">
            <a:off x="6960462" y="2826644"/>
            <a:ext cx="346309" cy="1223924"/>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637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33" y="61735"/>
            <a:ext cx="9404723" cy="1400530"/>
          </a:xfrm>
        </p:spPr>
        <p:txBody>
          <a:bodyPr/>
          <a:lstStyle/>
          <a:p>
            <a:r>
              <a:rPr lang="en-US" dirty="0" smtClean="0">
                <a:effectLst/>
              </a:rPr>
              <a:t>Security Principals</a:t>
            </a:r>
            <a:endParaRPr lang="en-US" dirty="0"/>
          </a:p>
        </p:txBody>
      </p:sp>
      <p:sp>
        <p:nvSpPr>
          <p:cNvPr id="3" name="Content Placeholder 2"/>
          <p:cNvSpPr>
            <a:spLocks noGrp="1"/>
          </p:cNvSpPr>
          <p:nvPr>
            <p:ph idx="1"/>
          </p:nvPr>
        </p:nvSpPr>
        <p:spPr>
          <a:xfrm>
            <a:off x="1759244" y="1132703"/>
            <a:ext cx="8686800" cy="5791200"/>
          </a:xfrm>
        </p:spPr>
        <p:txBody>
          <a:bodyPr/>
          <a:lstStyle/>
          <a:p>
            <a:pPr>
              <a:lnSpc>
                <a:spcPct val="90000"/>
              </a:lnSpc>
            </a:pPr>
            <a:r>
              <a:rPr lang="en-US" dirty="0"/>
              <a:t>Entities that the windows security system recognizes </a:t>
            </a:r>
          </a:p>
          <a:p>
            <a:pPr>
              <a:lnSpc>
                <a:spcPct val="90000"/>
              </a:lnSpc>
            </a:pPr>
            <a:r>
              <a:rPr lang="en-US" dirty="0"/>
              <a:t>Foundation for controlling access to securable resources</a:t>
            </a:r>
          </a:p>
          <a:p>
            <a:pPr>
              <a:lnSpc>
                <a:spcPct val="90000"/>
              </a:lnSpc>
            </a:pPr>
            <a:r>
              <a:rPr lang="en-US" dirty="0"/>
              <a:t>Domain and Local</a:t>
            </a:r>
          </a:p>
          <a:p>
            <a:pPr lvl="1">
              <a:lnSpc>
                <a:spcPct val="90000"/>
              </a:lnSpc>
            </a:pPr>
            <a:r>
              <a:rPr lang="en-US" sz="2800" dirty="0"/>
              <a:t>Domain</a:t>
            </a:r>
          </a:p>
          <a:p>
            <a:pPr lvl="2">
              <a:lnSpc>
                <a:spcPct val="90000"/>
              </a:lnSpc>
            </a:pPr>
            <a:r>
              <a:rPr lang="en-US" sz="2400" dirty="0"/>
              <a:t>User Accounts</a:t>
            </a:r>
          </a:p>
          <a:p>
            <a:pPr lvl="2">
              <a:lnSpc>
                <a:spcPct val="90000"/>
              </a:lnSpc>
            </a:pPr>
            <a:r>
              <a:rPr lang="en-US" sz="2400" dirty="0"/>
              <a:t>Computer Accounts</a:t>
            </a:r>
          </a:p>
          <a:p>
            <a:pPr lvl="2">
              <a:lnSpc>
                <a:spcPct val="90000"/>
              </a:lnSpc>
            </a:pPr>
            <a:r>
              <a:rPr lang="en-US" sz="2400" dirty="0"/>
              <a:t>Groups</a:t>
            </a:r>
          </a:p>
          <a:p>
            <a:pPr lvl="2">
              <a:lnSpc>
                <a:spcPct val="90000"/>
              </a:lnSpc>
            </a:pPr>
            <a:r>
              <a:rPr lang="en-US" sz="2400" dirty="0"/>
              <a:t>Well-known security principals</a:t>
            </a:r>
          </a:p>
          <a:p>
            <a:pPr lvl="1">
              <a:lnSpc>
                <a:spcPct val="90000"/>
              </a:lnSpc>
            </a:pPr>
            <a:r>
              <a:rPr lang="en-US" sz="2800" dirty="0"/>
              <a:t>Local</a:t>
            </a:r>
          </a:p>
          <a:p>
            <a:pPr lvl="2">
              <a:lnSpc>
                <a:spcPct val="90000"/>
              </a:lnSpc>
            </a:pPr>
            <a:r>
              <a:rPr lang="en-US" sz="2400" dirty="0"/>
              <a:t>User Accounts</a:t>
            </a:r>
          </a:p>
          <a:p>
            <a:pPr lvl="2">
              <a:lnSpc>
                <a:spcPct val="90000"/>
              </a:lnSpc>
            </a:pPr>
            <a:r>
              <a:rPr lang="en-US" sz="2400" dirty="0"/>
              <a:t>Groups</a:t>
            </a: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17</a:t>
            </a:fld>
            <a:endParaRPr lang="en-US" dirty="0"/>
          </a:p>
        </p:txBody>
      </p:sp>
    </p:spTree>
    <p:extLst>
      <p:ext uri="{BB962C8B-B14F-4D97-AF65-F5344CB8AC3E}">
        <p14:creationId xmlns:p14="http://schemas.microsoft.com/office/powerpoint/2010/main" val="250763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Security Identifier (SID) </a:t>
            </a:r>
            <a:endParaRPr lang="en-US" dirty="0"/>
          </a:p>
        </p:txBody>
      </p:sp>
      <p:sp>
        <p:nvSpPr>
          <p:cNvPr id="3" name="Content Placeholder 2"/>
          <p:cNvSpPr>
            <a:spLocks noGrp="1"/>
          </p:cNvSpPr>
          <p:nvPr>
            <p:ph idx="1"/>
          </p:nvPr>
        </p:nvSpPr>
        <p:spPr/>
        <p:txBody>
          <a:bodyPr/>
          <a:lstStyle/>
          <a:p>
            <a:pPr>
              <a:lnSpc>
                <a:spcPct val="90000"/>
              </a:lnSpc>
            </a:pPr>
            <a:r>
              <a:rPr lang="en-US" dirty="0"/>
              <a:t>Windows creates automatically a Security Identifier (SID) for each </a:t>
            </a:r>
            <a:r>
              <a:rPr lang="en-US" b="1" dirty="0" smtClean="0"/>
              <a:t>security principal</a:t>
            </a:r>
            <a:endParaRPr lang="en-US" b="1" dirty="0"/>
          </a:p>
          <a:p>
            <a:pPr lvl="1">
              <a:lnSpc>
                <a:spcPct val="90000"/>
              </a:lnSpc>
            </a:pPr>
            <a:r>
              <a:rPr lang="en-US" dirty="0"/>
              <a:t>S-1-5-21-AAA-BBB-CCC-RRR  </a:t>
            </a:r>
          </a:p>
          <a:p>
            <a:pPr lvl="1">
              <a:lnSpc>
                <a:spcPct val="90000"/>
              </a:lnSpc>
            </a:pPr>
            <a:r>
              <a:rPr lang="en-US" dirty="0" smtClean="0"/>
              <a:t>Security Identifiers are always unique </a:t>
            </a:r>
          </a:p>
          <a:p>
            <a:pPr lvl="1">
              <a:lnSpc>
                <a:spcPct val="90000"/>
              </a:lnSpc>
            </a:pPr>
            <a:r>
              <a:rPr lang="en-US" dirty="0" smtClean="0"/>
              <a:t>Windows uses Security Identifier </a:t>
            </a:r>
            <a:r>
              <a:rPr lang="en-US" dirty="0"/>
              <a:t>to </a:t>
            </a:r>
            <a:r>
              <a:rPr lang="en-US" dirty="0" smtClean="0"/>
              <a:t>recognize you</a:t>
            </a:r>
          </a:p>
          <a:p>
            <a:pPr lvl="1">
              <a:lnSpc>
                <a:spcPct val="90000"/>
              </a:lnSpc>
            </a:pPr>
            <a:r>
              <a:rPr lang="en-US" dirty="0" smtClean="0"/>
              <a:t>You can think for SID as Personal ID Number (EGN)</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18</a:t>
            </a:fld>
            <a:endParaRPr lang="en-US" dirty="0"/>
          </a:p>
        </p:txBody>
      </p:sp>
    </p:spTree>
    <p:extLst>
      <p:ext uri="{BB962C8B-B14F-4D97-AF65-F5344CB8AC3E}">
        <p14:creationId xmlns:p14="http://schemas.microsoft.com/office/powerpoint/2010/main" val="238781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 Tokens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4068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76" y="0"/>
            <a:ext cx="10515600" cy="1325563"/>
          </a:xfrm>
        </p:spPr>
        <p:txBody>
          <a:bodyPr/>
          <a:lstStyle/>
          <a:p>
            <a:r>
              <a:rPr lang="en-US" dirty="0" smtClean="0"/>
              <a:t>Table of Contents</a:t>
            </a:r>
            <a:endParaRPr lang="en-US" dirty="0"/>
          </a:p>
        </p:txBody>
      </p:sp>
      <p:sp>
        <p:nvSpPr>
          <p:cNvPr id="3" name="Content Placeholder 2"/>
          <p:cNvSpPr>
            <a:spLocks noGrp="1"/>
          </p:cNvSpPr>
          <p:nvPr>
            <p:ph idx="1"/>
          </p:nvPr>
        </p:nvSpPr>
        <p:spPr>
          <a:xfrm>
            <a:off x="1584126" y="1143000"/>
            <a:ext cx="8686800" cy="5715000"/>
          </a:xfrm>
        </p:spPr>
        <p:txBody>
          <a:bodyPr>
            <a:normAutofit lnSpcReduction="10000"/>
          </a:bodyPr>
          <a:lstStyle/>
          <a:p>
            <a:r>
              <a:rPr lang="en-US" sz="2400" dirty="0" smtClean="0"/>
              <a:t>Brief History of Windows OS </a:t>
            </a:r>
          </a:p>
          <a:p>
            <a:r>
              <a:rPr lang="en-US" sz="2400" dirty="0" smtClean="0"/>
              <a:t>Accounts </a:t>
            </a:r>
            <a:r>
              <a:rPr lang="en-US" sz="2400" dirty="0"/>
              <a:t>and Security Principals</a:t>
            </a:r>
          </a:p>
          <a:p>
            <a:r>
              <a:rPr lang="en-US" sz="2400" dirty="0"/>
              <a:t>Authentication and Authorization</a:t>
            </a:r>
          </a:p>
          <a:p>
            <a:r>
              <a:rPr lang="en-US" sz="2400" dirty="0"/>
              <a:t>Security Account Manager</a:t>
            </a:r>
          </a:p>
          <a:p>
            <a:r>
              <a:rPr lang="en-US" sz="2400" dirty="0"/>
              <a:t>Central Directory Service (Active Directory)</a:t>
            </a:r>
          </a:p>
          <a:p>
            <a:r>
              <a:rPr lang="en-US" sz="2400" dirty="0"/>
              <a:t>Security Identifier (SID)</a:t>
            </a:r>
          </a:p>
          <a:p>
            <a:r>
              <a:rPr lang="en-US" sz="2400" dirty="0"/>
              <a:t>Access Token</a:t>
            </a:r>
          </a:p>
          <a:p>
            <a:r>
              <a:rPr lang="en-US" sz="2400" dirty="0"/>
              <a:t>Security Descriptors and Access Control Lists</a:t>
            </a:r>
          </a:p>
          <a:p>
            <a:r>
              <a:rPr lang="en-US" sz="2400" dirty="0"/>
              <a:t>Logon Process</a:t>
            </a:r>
          </a:p>
          <a:p>
            <a:r>
              <a:rPr lang="en-US" sz="2400" dirty="0"/>
              <a:t>Sharing and Network Access</a:t>
            </a:r>
          </a:p>
          <a:p>
            <a:r>
              <a:rPr lang="en-US" sz="2400" dirty="0"/>
              <a:t>User Account Control (UAC</a:t>
            </a:r>
            <a:r>
              <a:rPr lang="en-US" sz="2400" dirty="0" smtClean="0"/>
              <a:t>)</a:t>
            </a:r>
          </a:p>
          <a:p>
            <a:r>
              <a:rPr lang="en-US" sz="2400" dirty="0" smtClean="0"/>
              <a:t>DPAPI</a:t>
            </a:r>
            <a:endParaRPr lang="en-US" sz="2400" dirty="0"/>
          </a:p>
          <a:p>
            <a:r>
              <a:rPr lang="en-US" sz="2400" dirty="0" smtClean="0"/>
              <a:t>Certificate Store</a:t>
            </a:r>
            <a:endParaRPr lang="en-US" sz="2400"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a:t>
            </a:fld>
            <a:endParaRPr lang="en-US" dirty="0"/>
          </a:p>
        </p:txBody>
      </p:sp>
      <p:pic>
        <p:nvPicPr>
          <p:cNvPr id="1026" name="Picture 2" descr="books, read, school, study ic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6526" y="1554162"/>
            <a:ext cx="1828800"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85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Access Token?</a:t>
            </a:r>
            <a:endParaRPr lang="en-US" dirty="0"/>
          </a:p>
        </p:txBody>
      </p:sp>
      <p:sp>
        <p:nvSpPr>
          <p:cNvPr id="3" name="Content Placeholder 2"/>
          <p:cNvSpPr>
            <a:spLocks noGrp="1"/>
          </p:cNvSpPr>
          <p:nvPr>
            <p:ph idx="1"/>
          </p:nvPr>
        </p:nvSpPr>
        <p:spPr>
          <a:xfrm>
            <a:off x="1670221" y="3975787"/>
            <a:ext cx="8686800" cy="3657600"/>
          </a:xfrm>
        </p:spPr>
        <p:txBody>
          <a:bodyPr>
            <a:normAutofit/>
          </a:bodyPr>
          <a:lstStyle/>
          <a:p>
            <a:r>
              <a:rPr lang="en-US" dirty="0" smtClean="0"/>
              <a:t>The </a:t>
            </a:r>
            <a:r>
              <a:rPr lang="en-US" dirty="0"/>
              <a:t>system creates an access token when a user logs </a:t>
            </a:r>
            <a:r>
              <a:rPr lang="en-US" dirty="0" smtClean="0"/>
              <a:t>on</a:t>
            </a:r>
          </a:p>
          <a:p>
            <a:r>
              <a:rPr lang="en-US" dirty="0" smtClean="0"/>
              <a:t>Every </a:t>
            </a:r>
            <a:r>
              <a:rPr lang="en-US" dirty="0"/>
              <a:t>process executed on behalf of the user has a copy of the </a:t>
            </a:r>
            <a:r>
              <a:rPr lang="en-US" dirty="0" smtClean="0"/>
              <a:t>token</a:t>
            </a:r>
          </a:p>
          <a:p>
            <a:r>
              <a:rPr lang="en-US" dirty="0" smtClean="0"/>
              <a:t>The </a:t>
            </a:r>
            <a:r>
              <a:rPr lang="en-US" dirty="0"/>
              <a:t>system uses the token to control access to securable </a:t>
            </a:r>
            <a:r>
              <a:rPr lang="en-US" dirty="0" smtClean="0"/>
              <a:t>objects</a:t>
            </a:r>
          </a:p>
        </p:txBody>
      </p:sp>
      <p:sp>
        <p:nvSpPr>
          <p:cNvPr id="5" name="Rounded Rectangle 4"/>
          <p:cNvSpPr/>
          <p:nvPr/>
        </p:nvSpPr>
        <p:spPr>
          <a:xfrm>
            <a:off x="1822622" y="1853248"/>
            <a:ext cx="8229599" cy="1981200"/>
          </a:xfrm>
          <a:prstGeom prst="round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2700000" scaled="1"/>
            <a:tileRect/>
          </a:gradFill>
          <a:ln w="19050">
            <a:solidFill>
              <a:schemeClr val="tx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defTabSz="457200" eaLnBrk="0" hangingPunct="0">
              <a:lnSpc>
                <a:spcPct val="105000"/>
              </a:lnSpc>
              <a:spcBef>
                <a:spcPts val="600"/>
              </a:spcBef>
              <a:spcAft>
                <a:spcPts val="600"/>
              </a:spcAft>
              <a:buClr>
                <a:schemeClr val="accent5">
                  <a:lumMod val="40000"/>
                  <a:lumOff val="60000"/>
                </a:schemeClr>
              </a:buClr>
              <a:buSzPct val="70000"/>
              <a:tabLst>
                <a:tab pos="282575" algn="l"/>
              </a:tabLst>
              <a:defRPr/>
            </a:pPr>
            <a:r>
              <a:rPr lang="en-US" sz="3200" b="1" dirty="0">
                <a:solidFill>
                  <a:srgbClr val="EBFFD2"/>
                </a:solidFill>
                <a:effectLst>
                  <a:outerShdw blurRad="38100" dist="38100" dir="2700000" algn="tl">
                    <a:srgbClr val="000000">
                      <a:alpha val="43137"/>
                    </a:srgbClr>
                  </a:outerShdw>
                </a:effectLst>
              </a:rPr>
              <a:t>An </a:t>
            </a:r>
            <a:r>
              <a:rPr lang="en-US" sz="3200" b="1" dirty="0">
                <a:solidFill>
                  <a:schemeClr val="tx1">
                    <a:lumMod val="75000"/>
                  </a:schemeClr>
                </a:solidFill>
                <a:effectLst>
                  <a:outerShdw blurRad="38100" dist="38100" dir="2700000" algn="tl">
                    <a:srgbClr val="000000">
                      <a:alpha val="43137"/>
                    </a:srgbClr>
                  </a:outerShdw>
                </a:effectLst>
              </a:rPr>
              <a:t>access token </a:t>
            </a:r>
            <a:r>
              <a:rPr lang="en-US" sz="3200" b="1" dirty="0">
                <a:solidFill>
                  <a:srgbClr val="EBFFD2"/>
                </a:solidFill>
                <a:effectLst>
                  <a:outerShdw blurRad="38100" dist="38100" dir="2700000" algn="tl">
                    <a:srgbClr val="000000">
                      <a:alpha val="43137"/>
                    </a:srgbClr>
                  </a:outerShdw>
                </a:effectLst>
              </a:rPr>
              <a:t>contains the security information for a logon session</a:t>
            </a:r>
          </a:p>
        </p:txBody>
      </p:sp>
    </p:spTree>
    <p:extLst>
      <p:ext uri="{BB962C8B-B14F-4D97-AF65-F5344CB8AC3E}">
        <p14:creationId xmlns:p14="http://schemas.microsoft.com/office/powerpoint/2010/main" val="3234231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information contains an Access Token?</a:t>
            </a:r>
          </a:p>
        </p:txBody>
      </p:sp>
      <p:sp>
        <p:nvSpPr>
          <p:cNvPr id="3" name="Content Placeholder 2"/>
          <p:cNvSpPr>
            <a:spLocks noGrp="1"/>
          </p:cNvSpPr>
          <p:nvPr>
            <p:ph idx="1"/>
          </p:nvPr>
        </p:nvSpPr>
        <p:spPr/>
        <p:txBody>
          <a:bodyPr>
            <a:normAutofit/>
          </a:bodyPr>
          <a:lstStyle/>
          <a:p>
            <a:pPr fontAlgn="ctr"/>
            <a:r>
              <a:rPr lang="en-US" dirty="0" smtClean="0">
                <a:effectLst/>
              </a:rPr>
              <a:t>User SID </a:t>
            </a:r>
          </a:p>
          <a:p>
            <a:pPr fontAlgn="ctr"/>
            <a:r>
              <a:rPr lang="en-US" dirty="0" smtClean="0">
                <a:effectLst/>
              </a:rPr>
              <a:t>Groups Membership SIDs</a:t>
            </a:r>
            <a:endParaRPr lang="en-US" dirty="0">
              <a:effectLst/>
            </a:endParaRPr>
          </a:p>
          <a:p>
            <a:pPr fontAlgn="ctr"/>
            <a:r>
              <a:rPr lang="en-US" dirty="0" smtClean="0">
                <a:effectLst/>
              </a:rPr>
              <a:t>Privileges</a:t>
            </a:r>
          </a:p>
          <a:p>
            <a:pPr lvl="1" fontAlgn="ctr"/>
            <a:r>
              <a:rPr lang="en-US" dirty="0"/>
              <a:t>System-wide permissions assigned to </a:t>
            </a:r>
            <a:r>
              <a:rPr lang="en-US" dirty="0" smtClean="0"/>
              <a:t>the logon user account</a:t>
            </a:r>
            <a:endParaRPr lang="en-US" dirty="0" smtClean="0">
              <a:effectLst/>
            </a:endParaRPr>
          </a:p>
          <a:p>
            <a:pPr marL="0" indent="0" fontAlgn="ctr">
              <a:buNone/>
            </a:pPr>
            <a:endParaRPr lang="en-US" dirty="0">
              <a:effectLst/>
            </a:endParaRPr>
          </a:p>
          <a:p>
            <a:pPr eaLnBrk="1" hangingPunct="1">
              <a:buClr>
                <a:srgbClr val="FF0000"/>
              </a:buClr>
              <a:buSzPct val="90000"/>
              <a:buFont typeface="Wingdings" pitchFamily="2" charset="2"/>
              <a:buChar char="v"/>
              <a:defRPr/>
            </a:pPr>
            <a:endParaRPr lang="en-US" sz="2400" i="1" dirty="0"/>
          </a:p>
          <a:p>
            <a:pPr eaLnBrk="1" hangingPunct="1">
              <a:buClr>
                <a:srgbClr val="FF0000"/>
              </a:buClr>
              <a:buSzPct val="90000"/>
              <a:buFont typeface="Wingdings" pitchFamily="2" charset="2"/>
              <a:buChar char="v"/>
              <a:defRPr/>
            </a:pPr>
            <a:r>
              <a:rPr lang="en-US" sz="2400" i="1" dirty="0"/>
              <a:t>In Windows 2012, Microsoft introduced a new feature Dynamic Access Control which extends the access token with addition information</a:t>
            </a:r>
          </a:p>
          <a:p>
            <a:pPr eaLnBrk="1" hangingPunct="1">
              <a:buClr>
                <a:srgbClr val="FF0000"/>
              </a:buClr>
              <a:buSzPct val="90000"/>
              <a:buFont typeface="Wingdings" pitchFamily="2" charset="2"/>
              <a:buChar char="v"/>
              <a:defRPr/>
            </a:pPr>
            <a:endParaRPr lang="en-US" dirty="0">
              <a:effectLst/>
            </a:endParaRP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21</a:t>
            </a:fld>
            <a:endParaRPr lang="en-US" dirty="0"/>
          </a:p>
        </p:txBody>
      </p:sp>
    </p:spTree>
    <p:extLst>
      <p:ext uri="{BB962C8B-B14F-4D97-AF65-F5344CB8AC3E}">
        <p14:creationId xmlns:p14="http://schemas.microsoft.com/office/powerpoint/2010/main" val="215353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Processes, Threads and Access Tokens</a:t>
            </a:r>
            <a:endParaRPr lang="en-US" sz="3600"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58256" y="1825625"/>
            <a:ext cx="647548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22</a:t>
            </a:fld>
            <a:endParaRPr lang="en-US" dirty="0"/>
          </a:p>
        </p:txBody>
      </p:sp>
    </p:spTree>
    <p:extLst>
      <p:ext uri="{BB962C8B-B14F-4D97-AF65-F5344CB8AC3E}">
        <p14:creationId xmlns:p14="http://schemas.microsoft.com/office/powerpoint/2010/main" val="4222892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r>
              <a:rPr lang="en-US" dirty="0" smtClean="0"/>
              <a:t>How to validate your access token</a:t>
            </a:r>
          </a:p>
          <a:p>
            <a:r>
              <a:rPr lang="en-US" dirty="0"/>
              <a:t>You have to logoff and logon again to update the information in your access token</a:t>
            </a:r>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23</a:t>
            </a:fld>
            <a:endParaRPr lang="en-US" dirty="0"/>
          </a:p>
        </p:txBody>
      </p:sp>
    </p:spTree>
    <p:extLst>
      <p:ext uri="{BB962C8B-B14F-4D97-AF65-F5344CB8AC3E}">
        <p14:creationId xmlns:p14="http://schemas.microsoft.com/office/powerpoint/2010/main" val="405623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Security </a:t>
            </a:r>
            <a:r>
              <a:rPr lang="en-US" sz="4800" dirty="0" smtClean="0"/>
              <a:t>Descriptors (</a:t>
            </a:r>
            <a:r>
              <a:rPr lang="en-US" sz="4800" dirty="0"/>
              <a:t>SD) </a:t>
            </a:r>
            <a:r>
              <a:rPr lang="en-US" sz="4800" dirty="0" smtClean="0"/>
              <a:t>and Access </a:t>
            </a:r>
            <a:r>
              <a:rPr lang="en-US" sz="4800" dirty="0"/>
              <a:t>Control Lists (ACL)</a:t>
            </a:r>
            <a:br>
              <a:rPr lang="en-US" sz="4800" dirty="0"/>
            </a:br>
            <a:endParaRPr lang="en-US" sz="4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1286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Descriptors</a:t>
            </a:r>
            <a:endParaRPr lang="en-US" dirty="0"/>
          </a:p>
        </p:txBody>
      </p:sp>
      <p:sp>
        <p:nvSpPr>
          <p:cNvPr id="3" name="Content Placeholder 2"/>
          <p:cNvSpPr>
            <a:spLocks noGrp="1"/>
          </p:cNvSpPr>
          <p:nvPr>
            <p:ph idx="1"/>
          </p:nvPr>
        </p:nvSpPr>
        <p:spPr/>
        <p:txBody>
          <a:bodyPr/>
          <a:lstStyle/>
          <a:p>
            <a:r>
              <a:rPr lang="en-US" dirty="0"/>
              <a:t>Security </a:t>
            </a:r>
            <a:r>
              <a:rPr lang="en-US" dirty="0" smtClean="0"/>
              <a:t>Descriptors </a:t>
            </a:r>
            <a:r>
              <a:rPr lang="en-US" dirty="0"/>
              <a:t>are data structures of security </a:t>
            </a:r>
            <a:r>
              <a:rPr lang="en-US" dirty="0" smtClean="0"/>
              <a:t>information</a:t>
            </a:r>
          </a:p>
          <a:p>
            <a:pPr lvl="1">
              <a:spcBef>
                <a:spcPts val="0"/>
              </a:spcBef>
            </a:pPr>
            <a:r>
              <a:rPr lang="en-US" dirty="0" smtClean="0"/>
              <a:t>Who is the owner of this object?</a:t>
            </a:r>
          </a:p>
          <a:p>
            <a:pPr lvl="1">
              <a:spcBef>
                <a:spcPts val="0"/>
              </a:spcBef>
            </a:pPr>
            <a:r>
              <a:rPr lang="en-US" dirty="0" smtClean="0"/>
              <a:t>Who have access to read/write/</a:t>
            </a:r>
            <a:r>
              <a:rPr lang="en-US" dirty="0" err="1" smtClean="0"/>
              <a:t>etc</a:t>
            </a:r>
            <a:r>
              <a:rPr lang="en-US" dirty="0" smtClean="0"/>
              <a:t>?</a:t>
            </a:r>
          </a:p>
          <a:p>
            <a:pPr lvl="1">
              <a:spcBef>
                <a:spcPts val="0"/>
              </a:spcBef>
            </a:pPr>
            <a:r>
              <a:rPr lang="en-US" dirty="0"/>
              <a:t>Are parent access rules </a:t>
            </a:r>
            <a:r>
              <a:rPr lang="en-US" dirty="0" smtClean="0"/>
              <a:t>included yes/no</a:t>
            </a:r>
            <a:r>
              <a:rPr lang="en-US" dirty="0"/>
              <a:t>?</a:t>
            </a:r>
          </a:p>
          <a:p>
            <a:r>
              <a:rPr lang="en-US" dirty="0" smtClean="0"/>
              <a:t>Security </a:t>
            </a:r>
            <a:r>
              <a:rPr lang="en-US" dirty="0"/>
              <a:t>Descriptors can be associated with different OS </a:t>
            </a:r>
            <a:r>
              <a:rPr lang="en-US" dirty="0" smtClean="0"/>
              <a:t>objects</a:t>
            </a:r>
          </a:p>
          <a:p>
            <a:pPr lvl="1">
              <a:spcBef>
                <a:spcPts val="0"/>
              </a:spcBef>
            </a:pPr>
            <a:r>
              <a:rPr lang="en-US" dirty="0" smtClean="0"/>
              <a:t>File System objects</a:t>
            </a:r>
          </a:p>
          <a:p>
            <a:pPr lvl="1">
              <a:spcBef>
                <a:spcPts val="0"/>
              </a:spcBef>
            </a:pPr>
            <a:r>
              <a:rPr lang="en-US" dirty="0" smtClean="0"/>
              <a:t>Registry objects</a:t>
            </a:r>
          </a:p>
          <a:p>
            <a:pPr lvl="1">
              <a:spcBef>
                <a:spcPts val="0"/>
              </a:spcBef>
            </a:pPr>
            <a:r>
              <a:rPr lang="en-US" dirty="0" smtClean="0"/>
              <a:t>Windows Service</a:t>
            </a: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25</a:t>
            </a:fld>
            <a:endParaRPr lang="en-US" dirty="0"/>
          </a:p>
        </p:txBody>
      </p:sp>
    </p:spTree>
    <p:extLst>
      <p:ext uri="{BB962C8B-B14F-4D97-AF65-F5344CB8AC3E}">
        <p14:creationId xmlns:p14="http://schemas.microsoft.com/office/powerpoint/2010/main" val="4078834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a:t>Control Lists (ACL) </a:t>
            </a:r>
          </a:p>
        </p:txBody>
      </p:sp>
      <p:sp>
        <p:nvSpPr>
          <p:cNvPr id="3" name="Content Placeholder 2"/>
          <p:cNvSpPr>
            <a:spLocks noGrp="1"/>
          </p:cNvSpPr>
          <p:nvPr>
            <p:ph idx="1"/>
          </p:nvPr>
        </p:nvSpPr>
        <p:spPr/>
        <p:txBody>
          <a:bodyPr/>
          <a:lstStyle/>
          <a:p>
            <a:r>
              <a:rPr lang="en-US" dirty="0"/>
              <a:t>Objects needing protection are assigned an ACL that includes</a:t>
            </a:r>
          </a:p>
          <a:p>
            <a:pPr lvl="1"/>
            <a:r>
              <a:rPr lang="en-US" dirty="0"/>
              <a:t>SID of object owner</a:t>
            </a:r>
          </a:p>
          <a:p>
            <a:pPr lvl="1"/>
            <a:r>
              <a:rPr lang="en-US" dirty="0"/>
              <a:t>List of access control entries (ACEs)</a:t>
            </a:r>
          </a:p>
          <a:p>
            <a:r>
              <a:rPr lang="en-US" dirty="0"/>
              <a:t>Each ACE includes a SID and Access Mask</a:t>
            </a:r>
          </a:p>
          <a:p>
            <a:pPr lvl="1"/>
            <a:r>
              <a:rPr lang="en-US" dirty="0"/>
              <a:t>Access mask could include</a:t>
            </a:r>
          </a:p>
          <a:p>
            <a:pPr lvl="2"/>
            <a:r>
              <a:rPr lang="en-US" dirty="0"/>
              <a:t>Read, Write, Create, Delete, Modify, etc</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26</a:t>
            </a:fld>
            <a:endParaRPr lang="en-US" dirty="0"/>
          </a:p>
        </p:txBody>
      </p:sp>
      <p:sp>
        <p:nvSpPr>
          <p:cNvPr id="5" name="Rectangle 4"/>
          <p:cNvSpPr/>
          <p:nvPr/>
        </p:nvSpPr>
        <p:spPr>
          <a:xfrm>
            <a:off x="1905000" y="5950804"/>
            <a:ext cx="7696200" cy="830997"/>
          </a:xfrm>
          <a:prstGeom prst="rect">
            <a:avLst/>
          </a:prstGeom>
        </p:spPr>
        <p:txBody>
          <a:bodyPr wrap="square">
            <a:spAutoFit/>
          </a:bodyPr>
          <a:lstStyle/>
          <a:p>
            <a:pPr eaLnBrk="1" hangingPunct="1">
              <a:buClr>
                <a:srgbClr val="FF0000"/>
              </a:buClr>
              <a:buSzPct val="90000"/>
              <a:buFont typeface="Wingdings" pitchFamily="2" charset="2"/>
              <a:buChar char="v"/>
              <a:defRPr/>
            </a:pPr>
            <a:r>
              <a:rPr lang="en-US" sz="2400" i="1" dirty="0"/>
              <a:t> The Access Mask is different for each type of object (e.g. File, Printer, Registry etc.</a:t>
            </a:r>
            <a:endParaRPr lang="en-US" dirty="0"/>
          </a:p>
        </p:txBody>
      </p:sp>
    </p:spTree>
    <p:extLst>
      <p:ext uri="{BB962C8B-B14F-4D97-AF65-F5344CB8AC3E}">
        <p14:creationId xmlns:p14="http://schemas.microsoft.com/office/powerpoint/2010/main" val="2321399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 (ACL) (cont.)</a:t>
            </a:r>
            <a:endParaRPr lang="en-US" dirty="0"/>
          </a:p>
        </p:txBody>
      </p:sp>
      <p:sp>
        <p:nvSpPr>
          <p:cNvPr id="3" name="Content Placeholder 2"/>
          <p:cNvSpPr>
            <a:spLocks noGrp="1"/>
          </p:cNvSpPr>
          <p:nvPr>
            <p:ph idx="1"/>
          </p:nvPr>
        </p:nvSpPr>
        <p:spPr/>
        <p:txBody>
          <a:bodyPr/>
          <a:lstStyle/>
          <a:p>
            <a:r>
              <a:rPr lang="en-US" dirty="0"/>
              <a:t>Discretionary ACL</a:t>
            </a:r>
          </a:p>
          <a:p>
            <a:pPr lvl="1"/>
            <a:r>
              <a:rPr lang="en-US" dirty="0"/>
              <a:t>Grants or denies access to protected resources such as </a:t>
            </a:r>
            <a:r>
              <a:rPr lang="en-US" dirty="0" smtClean="0"/>
              <a:t>files, directories, network shares, </a:t>
            </a:r>
            <a:r>
              <a:rPr lang="en-US" dirty="0"/>
              <a:t>shared memory, etc.</a:t>
            </a:r>
          </a:p>
          <a:p>
            <a:r>
              <a:rPr lang="en-US" dirty="0"/>
              <a:t>System ACL</a:t>
            </a:r>
          </a:p>
          <a:p>
            <a:pPr lvl="1"/>
            <a:r>
              <a:rPr lang="en-US" dirty="0"/>
              <a:t>Used for </a:t>
            </a:r>
            <a:r>
              <a:rPr lang="en-US" dirty="0" smtClean="0"/>
              <a:t>auditing</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27</a:t>
            </a:fld>
            <a:endParaRPr lang="en-US" dirty="0"/>
          </a:p>
        </p:txBody>
      </p:sp>
    </p:spTree>
    <p:extLst>
      <p:ext uri="{BB962C8B-B14F-4D97-AF65-F5344CB8AC3E}">
        <p14:creationId xmlns:p14="http://schemas.microsoft.com/office/powerpoint/2010/main" val="433253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9" y="-215434"/>
            <a:ext cx="9404723" cy="1400530"/>
          </a:xfrm>
        </p:spPr>
        <p:txBody>
          <a:bodyPr/>
          <a:lstStyle/>
          <a:p>
            <a:r>
              <a:rPr lang="en-US" dirty="0"/>
              <a:t>Access </a:t>
            </a:r>
            <a:r>
              <a:rPr lang="en-US" dirty="0" smtClean="0"/>
              <a:t>Control Process </a:t>
            </a:r>
            <a:endParaRPr lang="en-US" dirty="0"/>
          </a:p>
        </p:txBody>
      </p:sp>
      <p:graphicFrame>
        <p:nvGraphicFramePr>
          <p:cNvPr id="15" name="Content Placeholder 14"/>
          <p:cNvGraphicFramePr>
            <a:graphicFrameLocks noGrp="1"/>
          </p:cNvGraphicFramePr>
          <p:nvPr>
            <p:ph idx="1"/>
            <p:extLst/>
          </p:nvPr>
        </p:nvGraphicFramePr>
        <p:xfrm>
          <a:off x="1908024" y="914400"/>
          <a:ext cx="4949976" cy="1539076"/>
        </p:xfrm>
        <a:graphic>
          <a:graphicData uri="http://schemas.openxmlformats.org/drawingml/2006/table">
            <a:tbl>
              <a:tblPr firstRow="1" bandRow="1">
                <a:tableStyleId>{5C22544A-7EE6-4342-B048-85BDC9FD1C3A}</a:tableStyleId>
              </a:tblPr>
              <a:tblGrid>
                <a:gridCol w="3514089"/>
                <a:gridCol w="1435887"/>
              </a:tblGrid>
              <a:tr h="384769">
                <a:tc>
                  <a:txBody>
                    <a:bodyPr/>
                    <a:lstStyle/>
                    <a:p>
                      <a:r>
                        <a:rPr lang="en-US" dirty="0" smtClean="0"/>
                        <a:t>Group/User</a:t>
                      </a:r>
                      <a:endParaRPr lang="en-US" dirty="0"/>
                    </a:p>
                  </a:txBody>
                  <a:tcPr/>
                </a:tc>
                <a:tc>
                  <a:txBody>
                    <a:bodyPr/>
                    <a:lstStyle/>
                    <a:p>
                      <a:r>
                        <a:rPr lang="en-US" dirty="0" smtClean="0"/>
                        <a:t>Type</a:t>
                      </a:r>
                      <a:endParaRPr lang="en-US" dirty="0"/>
                    </a:p>
                  </a:txBody>
                  <a:tcPr/>
                </a:tc>
              </a:tr>
              <a:tr h="384769">
                <a:tc>
                  <a:txBody>
                    <a:bodyPr/>
                    <a:lstStyle/>
                    <a:p>
                      <a:r>
                        <a:rPr lang="en-US" dirty="0" smtClean="0"/>
                        <a:t>Managers</a:t>
                      </a:r>
                      <a:endParaRPr lang="en-US" dirty="0"/>
                    </a:p>
                  </a:txBody>
                  <a:tcPr/>
                </a:tc>
                <a:tc>
                  <a:txBody>
                    <a:bodyPr/>
                    <a:lstStyle/>
                    <a:p>
                      <a:r>
                        <a:rPr lang="en-US" dirty="0" smtClean="0"/>
                        <a:t>R/W</a:t>
                      </a:r>
                      <a:endParaRPr lang="en-US" dirty="0"/>
                    </a:p>
                  </a:txBody>
                  <a:tcPr/>
                </a:tc>
              </a:tr>
              <a:tr h="384769">
                <a:tc>
                  <a:txBody>
                    <a:bodyPr/>
                    <a:lstStyle/>
                    <a:p>
                      <a:r>
                        <a:rPr lang="en-US" dirty="0" smtClean="0"/>
                        <a:t>Company</a:t>
                      </a:r>
                      <a:r>
                        <a:rPr lang="en-US" baseline="0" dirty="0" smtClean="0"/>
                        <a:t> Users</a:t>
                      </a:r>
                      <a:endParaRPr lang="en-US" dirty="0"/>
                    </a:p>
                  </a:txBody>
                  <a:tcPr/>
                </a:tc>
                <a:tc>
                  <a:txBody>
                    <a:bodyPr/>
                    <a:lstStyle/>
                    <a:p>
                      <a:r>
                        <a:rPr lang="en-US" dirty="0" smtClean="0"/>
                        <a:t>Read</a:t>
                      </a:r>
                      <a:endParaRPr lang="en-US" dirty="0"/>
                    </a:p>
                  </a:txBody>
                  <a:tcPr/>
                </a:tc>
              </a:tr>
              <a:tr h="384769">
                <a:tc>
                  <a:txBody>
                    <a:bodyPr/>
                    <a:lstStyle/>
                    <a:p>
                      <a:r>
                        <a:rPr lang="en-US" dirty="0" smtClean="0"/>
                        <a:t>Administrators</a:t>
                      </a:r>
                      <a:endParaRPr lang="en-US" dirty="0"/>
                    </a:p>
                  </a:txBody>
                  <a:tcPr/>
                </a:tc>
                <a:tc>
                  <a:txBody>
                    <a:bodyPr/>
                    <a:lstStyle/>
                    <a:p>
                      <a:r>
                        <a:rPr lang="en-US" dirty="0" smtClean="0"/>
                        <a:t>Full</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28</a:t>
            </a:fld>
            <a:endParaRPr lang="en-US" dirty="0"/>
          </a:p>
        </p:txBody>
      </p:sp>
      <p:sp>
        <p:nvSpPr>
          <p:cNvPr id="5" name="Rectangle 4"/>
          <p:cNvSpPr/>
          <p:nvPr/>
        </p:nvSpPr>
        <p:spPr>
          <a:xfrm>
            <a:off x="2306743" y="4563200"/>
            <a:ext cx="1447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File.docx</a:t>
            </a:r>
          </a:p>
        </p:txBody>
      </p:sp>
      <p:sp>
        <p:nvSpPr>
          <p:cNvPr id="17" name="Down Arrow 16"/>
          <p:cNvSpPr/>
          <p:nvPr/>
        </p:nvSpPr>
        <p:spPr>
          <a:xfrm>
            <a:off x="2775066" y="2667000"/>
            <a:ext cx="4572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9227619">
            <a:off x="3624567" y="3796887"/>
            <a:ext cx="1389482" cy="457200"/>
          </a:xfrm>
          <a:prstGeom prst="leftArrow">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t>Full</a:t>
            </a:r>
          </a:p>
        </p:txBody>
      </p:sp>
      <p:sp>
        <p:nvSpPr>
          <p:cNvPr id="19" name="Left Arrow 18"/>
          <p:cNvSpPr/>
          <p:nvPr/>
        </p:nvSpPr>
        <p:spPr>
          <a:xfrm rot="20971513">
            <a:off x="3827977" y="4553959"/>
            <a:ext cx="950120" cy="457200"/>
          </a:xfrm>
          <a:prstGeom prst="leftArrow">
            <a:avLst/>
          </a:prstGeom>
          <a:solidFill>
            <a:schemeClr val="accent2">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t>Read</a:t>
            </a:r>
          </a:p>
        </p:txBody>
      </p:sp>
      <p:sp>
        <p:nvSpPr>
          <p:cNvPr id="20" name="Left Arrow 19"/>
          <p:cNvSpPr/>
          <p:nvPr/>
        </p:nvSpPr>
        <p:spPr>
          <a:xfrm rot="687916">
            <a:off x="3824750" y="5236104"/>
            <a:ext cx="994933" cy="457200"/>
          </a:xfrm>
          <a:prstGeom prst="leftArrow">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t>R/W</a:t>
            </a:r>
          </a:p>
        </p:txBody>
      </p:sp>
      <p:graphicFrame>
        <p:nvGraphicFramePr>
          <p:cNvPr id="21" name="Content Placeholder 14"/>
          <p:cNvGraphicFramePr>
            <a:graphicFrameLocks/>
          </p:cNvGraphicFramePr>
          <p:nvPr>
            <p:extLst>
              <p:ext uri="{D42A27DB-BD31-4B8C-83A1-F6EECF244321}">
                <p14:modId xmlns:p14="http://schemas.microsoft.com/office/powerpoint/2010/main" val="3144264419"/>
              </p:ext>
            </p:extLst>
          </p:nvPr>
        </p:nvGraphicFramePr>
        <p:xfrm>
          <a:off x="4745472" y="2746496"/>
          <a:ext cx="3561837" cy="1005840"/>
        </p:xfrm>
        <a:graphic>
          <a:graphicData uri="http://schemas.openxmlformats.org/drawingml/2006/table">
            <a:tbl>
              <a:tblPr firstRow="1" bandRow="1">
                <a:tableStyleId>{5C22544A-7EE6-4342-B048-85BDC9FD1C3A}</a:tableStyleId>
              </a:tblPr>
              <a:tblGrid>
                <a:gridCol w="3561837"/>
              </a:tblGrid>
              <a:tr h="159082">
                <a:tc>
                  <a:txBody>
                    <a:bodyPr/>
                    <a:lstStyle/>
                    <a:p>
                      <a:r>
                        <a:rPr lang="en-US" sz="1050" b="1" dirty="0" smtClean="0"/>
                        <a:t>Access Token</a:t>
                      </a:r>
                      <a:endParaRPr lang="en-US" sz="1050" b="1" dirty="0"/>
                    </a:p>
                  </a:txBody>
                  <a:tcPr/>
                </a:tc>
              </a:tr>
              <a:tr h="159082">
                <a:tc>
                  <a:txBody>
                    <a:bodyPr/>
                    <a:lstStyle/>
                    <a:p>
                      <a:r>
                        <a:rPr lang="en-US" sz="1050" b="1" dirty="0" smtClean="0"/>
                        <a:t>Admin</a:t>
                      </a:r>
                      <a:endParaRPr lang="en-US" sz="1050" b="1" dirty="0"/>
                    </a:p>
                  </a:txBody>
                  <a:tcPr/>
                </a:tc>
              </a:tr>
              <a:tr h="193398">
                <a:tc>
                  <a:txBody>
                    <a:bodyPr/>
                    <a:lstStyle/>
                    <a:p>
                      <a:r>
                        <a:rPr lang="en-US" sz="1050" b="1" dirty="0" smtClean="0"/>
                        <a:t>Company</a:t>
                      </a:r>
                      <a:r>
                        <a:rPr lang="en-US" sz="1050" b="1" baseline="0" dirty="0" smtClean="0"/>
                        <a:t> Users</a:t>
                      </a:r>
                      <a:endParaRPr lang="en-US" sz="1050" b="1" dirty="0"/>
                    </a:p>
                  </a:txBody>
                  <a:tcPr/>
                </a:tc>
              </a:tr>
              <a:tr h="159082">
                <a:tc>
                  <a:txBody>
                    <a:bodyPr/>
                    <a:lstStyle/>
                    <a:p>
                      <a:r>
                        <a:rPr lang="en-US" sz="1050" b="1" dirty="0" smtClean="0"/>
                        <a:t>Administrators</a:t>
                      </a:r>
                      <a:endParaRPr lang="en-US" sz="1050" b="1" dirty="0"/>
                    </a:p>
                  </a:txBody>
                  <a:tcPr/>
                </a:tc>
              </a:tr>
            </a:tbl>
          </a:graphicData>
        </a:graphic>
      </p:graphicFrame>
      <p:graphicFrame>
        <p:nvGraphicFramePr>
          <p:cNvPr id="22" name="Content Placeholder 14"/>
          <p:cNvGraphicFramePr>
            <a:graphicFrameLocks/>
          </p:cNvGraphicFramePr>
          <p:nvPr>
            <p:extLst/>
          </p:nvPr>
        </p:nvGraphicFramePr>
        <p:xfrm>
          <a:off x="4745472" y="3967796"/>
          <a:ext cx="3553377" cy="1005840"/>
        </p:xfrm>
        <a:graphic>
          <a:graphicData uri="http://schemas.openxmlformats.org/drawingml/2006/table">
            <a:tbl>
              <a:tblPr firstRow="1" bandRow="1">
                <a:tableStyleId>{5C22544A-7EE6-4342-B048-85BDC9FD1C3A}</a:tableStyleId>
              </a:tblPr>
              <a:tblGrid>
                <a:gridCol w="3553377"/>
              </a:tblGrid>
              <a:tr h="159082">
                <a:tc>
                  <a:txBody>
                    <a:bodyPr/>
                    <a:lstStyle/>
                    <a:p>
                      <a:r>
                        <a:rPr lang="en-US" sz="1050" b="1" dirty="0" smtClean="0"/>
                        <a:t>Access Token</a:t>
                      </a:r>
                      <a:endParaRPr lang="en-US" sz="1050" b="1" dirty="0"/>
                    </a:p>
                  </a:txBody>
                  <a:tcPr/>
                </a:tc>
              </a:tr>
              <a:tr h="159082">
                <a:tc>
                  <a:txBody>
                    <a:bodyPr/>
                    <a:lstStyle/>
                    <a:p>
                      <a:r>
                        <a:rPr lang="en-US" sz="1050" b="1" dirty="0" smtClean="0"/>
                        <a:t>Secretary</a:t>
                      </a:r>
                      <a:endParaRPr lang="en-US" sz="1050" b="1" dirty="0"/>
                    </a:p>
                  </a:txBody>
                  <a:tcPr/>
                </a:tc>
              </a:tr>
              <a:tr h="193398">
                <a:tc>
                  <a:txBody>
                    <a:bodyPr/>
                    <a:lstStyle/>
                    <a:p>
                      <a:r>
                        <a:rPr lang="en-US" sz="1050" b="1" smtClean="0"/>
                        <a:t>Company</a:t>
                      </a:r>
                      <a:r>
                        <a:rPr lang="en-US" sz="1050" b="1" baseline="0" smtClean="0"/>
                        <a:t> Users</a:t>
                      </a:r>
                      <a:endParaRPr lang="en-US" sz="1050" b="1" dirty="0"/>
                    </a:p>
                  </a:txBody>
                  <a:tcPr/>
                </a:tc>
              </a:tr>
              <a:tr h="159082">
                <a:tc>
                  <a:txBody>
                    <a:bodyPr/>
                    <a:lstStyle/>
                    <a:p>
                      <a:r>
                        <a:rPr lang="en-US" sz="1050" b="1" dirty="0" smtClean="0"/>
                        <a:t>Office</a:t>
                      </a:r>
                      <a:r>
                        <a:rPr lang="en-US" sz="1050" b="1" baseline="0" dirty="0" smtClean="0"/>
                        <a:t> Assistants</a:t>
                      </a:r>
                      <a:endParaRPr lang="en-US" sz="1050" b="1" dirty="0"/>
                    </a:p>
                  </a:txBody>
                  <a:tcPr/>
                </a:tc>
              </a:tr>
            </a:tbl>
          </a:graphicData>
        </a:graphic>
      </p:graphicFrame>
      <p:graphicFrame>
        <p:nvGraphicFramePr>
          <p:cNvPr id="23" name="Content Placeholder 14"/>
          <p:cNvGraphicFramePr>
            <a:graphicFrameLocks/>
          </p:cNvGraphicFramePr>
          <p:nvPr>
            <p:extLst/>
          </p:nvPr>
        </p:nvGraphicFramePr>
        <p:xfrm>
          <a:off x="4734914" y="5141782"/>
          <a:ext cx="3570887" cy="1005840"/>
        </p:xfrm>
        <a:graphic>
          <a:graphicData uri="http://schemas.openxmlformats.org/drawingml/2006/table">
            <a:tbl>
              <a:tblPr firstRow="1" bandRow="1">
                <a:tableStyleId>{5C22544A-7EE6-4342-B048-85BDC9FD1C3A}</a:tableStyleId>
              </a:tblPr>
              <a:tblGrid>
                <a:gridCol w="3570887"/>
              </a:tblGrid>
              <a:tr h="159082">
                <a:tc>
                  <a:txBody>
                    <a:bodyPr/>
                    <a:lstStyle/>
                    <a:p>
                      <a:r>
                        <a:rPr lang="en-US" sz="1050" b="1" dirty="0" smtClean="0"/>
                        <a:t>Access Token</a:t>
                      </a:r>
                      <a:endParaRPr lang="en-US" sz="1050" b="1" dirty="0"/>
                    </a:p>
                  </a:txBody>
                  <a:tcPr/>
                </a:tc>
              </a:tr>
              <a:tr h="159082">
                <a:tc>
                  <a:txBody>
                    <a:bodyPr/>
                    <a:lstStyle/>
                    <a:p>
                      <a:r>
                        <a:rPr lang="en-US" sz="1050" b="1" dirty="0" smtClean="0"/>
                        <a:t>Boss</a:t>
                      </a:r>
                      <a:endParaRPr lang="en-US" sz="1050" b="1" dirty="0"/>
                    </a:p>
                  </a:txBody>
                  <a:tcPr/>
                </a:tc>
              </a:tr>
              <a:tr h="193398">
                <a:tc>
                  <a:txBody>
                    <a:bodyPr/>
                    <a:lstStyle/>
                    <a:p>
                      <a:r>
                        <a:rPr lang="en-US" sz="1050" b="1" dirty="0" smtClean="0"/>
                        <a:t>Company</a:t>
                      </a:r>
                      <a:r>
                        <a:rPr lang="en-US" sz="1050" b="1" baseline="0" dirty="0" smtClean="0"/>
                        <a:t> Users</a:t>
                      </a:r>
                      <a:endParaRPr lang="en-US" sz="1050" b="1" dirty="0"/>
                    </a:p>
                  </a:txBody>
                  <a:tcPr/>
                </a:tc>
              </a:tr>
              <a:tr h="159082">
                <a:tc>
                  <a:txBody>
                    <a:bodyPr/>
                    <a:lstStyle/>
                    <a:p>
                      <a:r>
                        <a:rPr lang="en-US" sz="1050" b="1" dirty="0" smtClean="0"/>
                        <a:t>Managers</a:t>
                      </a:r>
                      <a:endParaRPr lang="en-US" sz="1050" b="1" dirty="0"/>
                    </a:p>
                  </a:txBody>
                  <a:tcPr/>
                </a:tc>
              </a:tr>
            </a:tbl>
          </a:graphicData>
        </a:graphic>
      </p:graphicFrame>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9146" y="2541032"/>
            <a:ext cx="990600" cy="990600"/>
          </a:xfrm>
          <a:prstGeom prst="rect">
            <a:avLst/>
          </a:prstGeom>
        </p:spPr>
      </p:pic>
      <p:sp>
        <p:nvSpPr>
          <p:cNvPr id="27" name="Down Arrow 26"/>
          <p:cNvSpPr/>
          <p:nvPr/>
        </p:nvSpPr>
        <p:spPr>
          <a:xfrm rot="5400000">
            <a:off x="8615245" y="2889244"/>
            <a:ext cx="457200" cy="670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5400000">
            <a:off x="8624028" y="4136039"/>
            <a:ext cx="457200" cy="670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5400000">
            <a:off x="8658094" y="5420126"/>
            <a:ext cx="457200" cy="670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990" y="3701824"/>
            <a:ext cx="1271812" cy="127181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5702" y="5051909"/>
            <a:ext cx="1422645" cy="1422645"/>
          </a:xfrm>
          <a:prstGeom prst="rect">
            <a:avLst/>
          </a:prstGeom>
        </p:spPr>
      </p:pic>
      <p:graphicFrame>
        <p:nvGraphicFramePr>
          <p:cNvPr id="26" name="Content Placeholder 14"/>
          <p:cNvGraphicFramePr>
            <a:graphicFrameLocks/>
          </p:cNvGraphicFramePr>
          <p:nvPr>
            <p:extLst/>
          </p:nvPr>
        </p:nvGraphicFramePr>
        <p:xfrm>
          <a:off x="1916930" y="914401"/>
          <a:ext cx="4953000" cy="1572101"/>
        </p:xfrm>
        <a:graphic>
          <a:graphicData uri="http://schemas.openxmlformats.org/drawingml/2006/table">
            <a:tbl>
              <a:tblPr firstRow="1" bandRow="1">
                <a:tableStyleId>{5C22544A-7EE6-4342-B048-85BDC9FD1C3A}</a:tableStyleId>
              </a:tblPr>
              <a:tblGrid>
                <a:gridCol w="4114800"/>
                <a:gridCol w="838200"/>
              </a:tblGrid>
              <a:tr h="398144">
                <a:tc>
                  <a:txBody>
                    <a:bodyPr/>
                    <a:lstStyle/>
                    <a:p>
                      <a:r>
                        <a:rPr lang="en-US" dirty="0" smtClean="0"/>
                        <a:t>Group/User</a:t>
                      </a:r>
                      <a:endParaRPr lang="en-US" dirty="0"/>
                    </a:p>
                  </a:txBody>
                  <a:tcPr/>
                </a:tc>
                <a:tc>
                  <a:txBody>
                    <a:bodyPr/>
                    <a:lstStyle/>
                    <a:p>
                      <a:r>
                        <a:rPr lang="en-US" dirty="0" smtClean="0"/>
                        <a:t>Type</a:t>
                      </a:r>
                      <a:endParaRPr lang="en-US" dirty="0"/>
                    </a:p>
                  </a:txBody>
                  <a:tcPr/>
                </a:tc>
              </a:tr>
              <a:tr h="391319">
                <a:tc>
                  <a:txBody>
                    <a:bodyPr/>
                    <a:lstStyle/>
                    <a:p>
                      <a:r>
                        <a:rPr lang="en-US" sz="1400" b="1" dirty="0" smtClean="0"/>
                        <a:t>S-1-5-21-1085031214-1563985344-725345543-780</a:t>
                      </a:r>
                      <a:endParaRPr lang="en-US" sz="1400" b="1" dirty="0"/>
                    </a:p>
                  </a:txBody>
                  <a:tcPr/>
                </a:tc>
                <a:tc>
                  <a:txBody>
                    <a:bodyPr/>
                    <a:lstStyle/>
                    <a:p>
                      <a:r>
                        <a:rPr lang="en-US" dirty="0" smtClean="0"/>
                        <a:t>R/W</a:t>
                      </a:r>
                      <a:endParaRPr lang="en-US" dirty="0"/>
                    </a:p>
                  </a:txBody>
                  <a:tcPr/>
                </a:tc>
              </a:tr>
              <a:tr h="391319">
                <a:tc>
                  <a:txBody>
                    <a:bodyPr/>
                    <a:lstStyle/>
                    <a:p>
                      <a:pPr marL="0" algn="l" rtl="0" eaLnBrk="1" hangingPunct="1"/>
                      <a:r>
                        <a:rPr lang="en-US" sz="1400" b="1" kern="1200" dirty="0" smtClean="0">
                          <a:solidFill>
                            <a:schemeClr val="dk1"/>
                          </a:solidFill>
                          <a:latin typeface="+mn-lt"/>
                          <a:ea typeface="+mn-ea"/>
                          <a:cs typeface="+mn-cs"/>
                        </a:rPr>
                        <a:t>S-1-5-21-1085031214-1563985344-725345543-639</a:t>
                      </a:r>
                    </a:p>
                  </a:txBody>
                  <a:tcPr/>
                </a:tc>
                <a:tc>
                  <a:txBody>
                    <a:bodyPr/>
                    <a:lstStyle/>
                    <a:p>
                      <a:r>
                        <a:rPr lang="en-US" dirty="0" smtClean="0"/>
                        <a:t>Read</a:t>
                      </a:r>
                      <a:endParaRPr lang="en-US" dirty="0"/>
                    </a:p>
                  </a:txBody>
                  <a:tcPr/>
                </a:tc>
              </a:tr>
              <a:tr h="391319">
                <a:tc>
                  <a:txBody>
                    <a:bodyPr/>
                    <a:lstStyle/>
                    <a:p>
                      <a:pPr marL="0" algn="l" rtl="0" eaLnBrk="1" hangingPunct="1"/>
                      <a:r>
                        <a:rPr lang="en-US" sz="1400" b="1" kern="1200" dirty="0" smtClean="0">
                          <a:solidFill>
                            <a:schemeClr val="dk1"/>
                          </a:solidFill>
                          <a:latin typeface="+mn-lt"/>
                          <a:ea typeface="+mn-ea"/>
                          <a:cs typeface="+mn-cs"/>
                        </a:rPr>
                        <a:t>S-1-5-21-1085031214-1563985344-725345543-500</a:t>
                      </a:r>
                    </a:p>
                  </a:txBody>
                  <a:tcPr/>
                </a:tc>
                <a:tc>
                  <a:txBody>
                    <a:bodyPr/>
                    <a:lstStyle/>
                    <a:p>
                      <a:r>
                        <a:rPr lang="en-US" dirty="0" smtClean="0"/>
                        <a:t>Full</a:t>
                      </a:r>
                      <a:endParaRPr lang="en-US" dirty="0"/>
                    </a:p>
                  </a:txBody>
                  <a:tcPr/>
                </a:tc>
              </a:tr>
            </a:tbl>
          </a:graphicData>
        </a:graphic>
      </p:graphicFrame>
      <p:graphicFrame>
        <p:nvGraphicFramePr>
          <p:cNvPr id="30" name="Content Placeholder 14"/>
          <p:cNvGraphicFramePr>
            <a:graphicFrameLocks/>
          </p:cNvGraphicFramePr>
          <p:nvPr>
            <p:extLst>
              <p:ext uri="{D42A27DB-BD31-4B8C-83A1-F6EECF244321}">
                <p14:modId xmlns:p14="http://schemas.microsoft.com/office/powerpoint/2010/main" val="1743306"/>
              </p:ext>
            </p:extLst>
          </p:nvPr>
        </p:nvGraphicFramePr>
        <p:xfrm>
          <a:off x="4735644" y="2756194"/>
          <a:ext cx="3561837" cy="1005840"/>
        </p:xfrm>
        <a:graphic>
          <a:graphicData uri="http://schemas.openxmlformats.org/drawingml/2006/table">
            <a:tbl>
              <a:tblPr firstRow="1" bandRow="1">
                <a:tableStyleId>{5C22544A-7EE6-4342-B048-85BDC9FD1C3A}</a:tableStyleId>
              </a:tblPr>
              <a:tblGrid>
                <a:gridCol w="3561837"/>
              </a:tblGrid>
              <a:tr h="159082">
                <a:tc>
                  <a:txBody>
                    <a:bodyPr/>
                    <a:lstStyle/>
                    <a:p>
                      <a:r>
                        <a:rPr lang="en-US" sz="1050" b="1" dirty="0" smtClean="0"/>
                        <a:t>Access Token</a:t>
                      </a:r>
                      <a:endParaRPr lang="en-US" sz="1050" b="1" dirty="0"/>
                    </a:p>
                  </a:txBody>
                  <a:tcPr/>
                </a:tc>
              </a:tr>
              <a:tr h="159082">
                <a:tc>
                  <a:txBody>
                    <a:bodyPr/>
                    <a:lstStyle/>
                    <a:p>
                      <a:r>
                        <a:rPr lang="en-US" sz="1050" b="1" kern="1200" dirty="0" smtClean="0">
                          <a:solidFill>
                            <a:schemeClr val="dk1"/>
                          </a:solidFill>
                          <a:latin typeface="+mn-lt"/>
                          <a:ea typeface="+mn-ea"/>
                          <a:cs typeface="+mn-cs"/>
                        </a:rPr>
                        <a:t>S-1-5-21-1085031214-1563985344-725345543-1131</a:t>
                      </a:r>
                      <a:endParaRPr lang="en-US" sz="1050" b="1" dirty="0"/>
                    </a:p>
                  </a:txBody>
                  <a:tcPr/>
                </a:tc>
              </a:tr>
              <a:tr h="193398">
                <a:tc>
                  <a:txBody>
                    <a:bodyPr/>
                    <a:lstStyle/>
                    <a:p>
                      <a:r>
                        <a:rPr lang="en-US" sz="1050" b="1" kern="1200" dirty="0" smtClean="0">
                          <a:solidFill>
                            <a:schemeClr val="dk1"/>
                          </a:solidFill>
                          <a:latin typeface="+mn-lt"/>
                          <a:ea typeface="+mn-ea"/>
                          <a:cs typeface="+mn-cs"/>
                        </a:rPr>
                        <a:t>S-1-5-21-1085031214-1563985344-725345543-639</a:t>
                      </a:r>
                      <a:endParaRPr lang="en-US" sz="1050" b="1" dirty="0"/>
                    </a:p>
                  </a:txBody>
                  <a:tcPr/>
                </a:tc>
              </a:tr>
              <a:tr h="159082">
                <a:tc>
                  <a:txBody>
                    <a:bodyPr/>
                    <a:lstStyle/>
                    <a:p>
                      <a:pPr marL="0" algn="l" rtl="0" eaLnBrk="1" hangingPunct="1"/>
                      <a:r>
                        <a:rPr lang="en-US" sz="1050" b="1" kern="1200" dirty="0" smtClean="0">
                          <a:solidFill>
                            <a:schemeClr val="dk1"/>
                          </a:solidFill>
                          <a:latin typeface="+mn-lt"/>
                          <a:ea typeface="+mn-ea"/>
                          <a:cs typeface="+mn-cs"/>
                        </a:rPr>
                        <a:t>S-1-5-21-1085031214-1563985344-725345543-500</a:t>
                      </a:r>
                    </a:p>
                  </a:txBody>
                  <a:tcPr/>
                </a:tc>
              </a:tr>
            </a:tbl>
          </a:graphicData>
        </a:graphic>
      </p:graphicFrame>
      <p:graphicFrame>
        <p:nvGraphicFramePr>
          <p:cNvPr id="31" name="Content Placeholder 14"/>
          <p:cNvGraphicFramePr>
            <a:graphicFrameLocks/>
          </p:cNvGraphicFramePr>
          <p:nvPr>
            <p:extLst/>
          </p:nvPr>
        </p:nvGraphicFramePr>
        <p:xfrm>
          <a:off x="4724400" y="3967796"/>
          <a:ext cx="3581400" cy="1005840"/>
        </p:xfrm>
        <a:graphic>
          <a:graphicData uri="http://schemas.openxmlformats.org/drawingml/2006/table">
            <a:tbl>
              <a:tblPr firstRow="1" bandRow="1">
                <a:tableStyleId>{5C22544A-7EE6-4342-B048-85BDC9FD1C3A}</a:tableStyleId>
              </a:tblPr>
              <a:tblGrid>
                <a:gridCol w="3581400"/>
              </a:tblGrid>
              <a:tr h="180656">
                <a:tc>
                  <a:txBody>
                    <a:bodyPr/>
                    <a:lstStyle/>
                    <a:p>
                      <a:r>
                        <a:rPr lang="en-US" sz="1050" b="1" dirty="0" smtClean="0"/>
                        <a:t>Access Token</a:t>
                      </a:r>
                      <a:endParaRPr lang="en-US" sz="1050" b="1" dirty="0"/>
                    </a:p>
                  </a:txBody>
                  <a:tcPr/>
                </a:tc>
              </a:tr>
              <a:tr h="159082">
                <a:tc>
                  <a:txBody>
                    <a:bodyPr/>
                    <a:lstStyle/>
                    <a:p>
                      <a:r>
                        <a:rPr lang="en-US" sz="1050" b="1" kern="1200" dirty="0" smtClean="0">
                          <a:solidFill>
                            <a:schemeClr val="dk1"/>
                          </a:solidFill>
                          <a:latin typeface="+mn-lt"/>
                          <a:ea typeface="+mn-ea"/>
                          <a:cs typeface="+mn-cs"/>
                        </a:rPr>
                        <a:t>S-1-5-21-1085031214-1563985344-725345543-1139</a:t>
                      </a:r>
                      <a:endParaRPr lang="en-US" sz="1050" b="1" dirty="0"/>
                    </a:p>
                  </a:txBody>
                  <a:tcPr/>
                </a:tc>
              </a:tr>
              <a:tr h="193398">
                <a:tc>
                  <a:txBody>
                    <a:bodyPr/>
                    <a:lstStyle/>
                    <a:p>
                      <a:r>
                        <a:rPr lang="en-US" sz="1050" b="1" kern="1200" dirty="0" smtClean="0">
                          <a:solidFill>
                            <a:schemeClr val="dk1"/>
                          </a:solidFill>
                          <a:latin typeface="+mn-lt"/>
                          <a:ea typeface="+mn-ea"/>
                          <a:cs typeface="+mn-cs"/>
                        </a:rPr>
                        <a:t>S-1-5-21-1085031214-1563985344-725345543-639</a:t>
                      </a:r>
                      <a:endParaRPr lang="en-US" sz="1050" b="1" dirty="0"/>
                    </a:p>
                  </a:txBody>
                  <a:tcPr/>
                </a:tc>
              </a:tr>
              <a:tr h="159082">
                <a:tc>
                  <a:txBody>
                    <a:bodyPr/>
                    <a:lstStyle/>
                    <a:p>
                      <a:r>
                        <a:rPr lang="en-US" sz="1050" b="1" kern="1200" dirty="0" smtClean="0">
                          <a:solidFill>
                            <a:schemeClr val="dk1"/>
                          </a:solidFill>
                          <a:latin typeface="+mn-lt"/>
                          <a:ea typeface="+mn-ea"/>
                          <a:cs typeface="+mn-cs"/>
                        </a:rPr>
                        <a:t>S-1-5-21-1085031214-1563985344-725345543-2184</a:t>
                      </a:r>
                      <a:endParaRPr lang="en-US" sz="1050" b="1" dirty="0"/>
                    </a:p>
                  </a:txBody>
                  <a:tcPr/>
                </a:tc>
              </a:tr>
            </a:tbl>
          </a:graphicData>
        </a:graphic>
      </p:graphicFrame>
      <p:graphicFrame>
        <p:nvGraphicFramePr>
          <p:cNvPr id="32" name="Content Placeholder 14"/>
          <p:cNvGraphicFramePr>
            <a:graphicFrameLocks/>
          </p:cNvGraphicFramePr>
          <p:nvPr>
            <p:extLst/>
          </p:nvPr>
        </p:nvGraphicFramePr>
        <p:xfrm>
          <a:off x="4724400" y="5141782"/>
          <a:ext cx="3581400" cy="1005840"/>
        </p:xfrm>
        <a:graphic>
          <a:graphicData uri="http://schemas.openxmlformats.org/drawingml/2006/table">
            <a:tbl>
              <a:tblPr firstRow="1" bandRow="1">
                <a:tableStyleId>{5C22544A-7EE6-4342-B048-85BDC9FD1C3A}</a:tableStyleId>
              </a:tblPr>
              <a:tblGrid>
                <a:gridCol w="3581400"/>
              </a:tblGrid>
              <a:tr h="159082">
                <a:tc>
                  <a:txBody>
                    <a:bodyPr/>
                    <a:lstStyle/>
                    <a:p>
                      <a:r>
                        <a:rPr lang="en-US" sz="1050" b="1" dirty="0" smtClean="0"/>
                        <a:t>Access Token</a:t>
                      </a:r>
                      <a:endParaRPr lang="en-US" sz="1050" b="1" dirty="0"/>
                    </a:p>
                  </a:txBody>
                  <a:tcPr/>
                </a:tc>
              </a:tr>
              <a:tr h="159082">
                <a:tc>
                  <a:txBody>
                    <a:bodyPr/>
                    <a:lstStyle/>
                    <a:p>
                      <a:r>
                        <a:rPr lang="en-US" sz="1050" b="1" kern="1200" dirty="0" smtClean="0">
                          <a:solidFill>
                            <a:schemeClr val="dk1"/>
                          </a:solidFill>
                          <a:latin typeface="+mn-lt"/>
                          <a:ea typeface="+mn-ea"/>
                          <a:cs typeface="+mn-cs"/>
                        </a:rPr>
                        <a:t>S-1-5-21-1085031214-1563985344-725345543-701</a:t>
                      </a:r>
                      <a:endParaRPr lang="en-US" sz="1050" b="1" dirty="0"/>
                    </a:p>
                  </a:txBody>
                  <a:tcPr/>
                </a:tc>
              </a:tr>
              <a:tr h="193398">
                <a:tc>
                  <a:txBody>
                    <a:bodyPr/>
                    <a:lstStyle/>
                    <a:p>
                      <a:r>
                        <a:rPr lang="en-US" sz="1050" b="1" kern="1200" dirty="0" smtClean="0">
                          <a:solidFill>
                            <a:schemeClr val="dk1"/>
                          </a:solidFill>
                          <a:latin typeface="+mn-lt"/>
                          <a:ea typeface="+mn-ea"/>
                          <a:cs typeface="+mn-cs"/>
                        </a:rPr>
                        <a:t>S-1-5-21-1085031214-1563985344-725345543-639</a:t>
                      </a:r>
                      <a:endParaRPr lang="en-US" sz="1050" b="1" dirty="0"/>
                    </a:p>
                  </a:txBody>
                  <a:tcPr/>
                </a:tc>
              </a:tr>
              <a:tr h="159082">
                <a:tc>
                  <a:txBody>
                    <a:bodyPr/>
                    <a:lstStyle/>
                    <a:p>
                      <a:r>
                        <a:rPr lang="en-US" sz="1050" b="1" dirty="0" smtClean="0"/>
                        <a:t>S-1-5-21-1085031214-1563985344-725345543-780</a:t>
                      </a:r>
                      <a:endParaRPr lang="en-US" sz="1050" b="1" dirty="0"/>
                    </a:p>
                  </a:txBody>
                  <a:tcPr/>
                </a:tc>
              </a:tr>
            </a:tbl>
          </a:graphicData>
        </a:graphic>
      </p:graphicFrame>
    </p:spTree>
    <p:extLst>
      <p:ext uri="{BB962C8B-B14F-4D97-AF65-F5344CB8AC3E}">
        <p14:creationId xmlns:p14="http://schemas.microsoft.com/office/powerpoint/2010/main" val="14332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pPr fontAlgn="ctr"/>
            <a:r>
              <a:rPr lang="en-US" dirty="0">
                <a:effectLst/>
              </a:rPr>
              <a:t>File System Permissions </a:t>
            </a:r>
            <a:endParaRPr lang="en-US" dirty="0" smtClean="0">
              <a:effectLst/>
            </a:endParaRPr>
          </a:p>
          <a:p>
            <a:pPr fontAlgn="ctr"/>
            <a:r>
              <a:rPr lang="en-US" dirty="0" smtClean="0">
                <a:effectLst/>
              </a:rPr>
              <a:t>Registry Permissions</a:t>
            </a:r>
            <a:endParaRPr lang="en-US" dirty="0">
              <a:effectLst/>
            </a:endParaRPr>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29</a:t>
            </a:fld>
            <a:endParaRPr lang="en-US" dirty="0"/>
          </a:p>
        </p:txBody>
      </p:sp>
      <p:sp>
        <p:nvSpPr>
          <p:cNvPr id="5" name="Rectangle 4"/>
          <p:cNvSpPr/>
          <p:nvPr/>
        </p:nvSpPr>
        <p:spPr>
          <a:xfrm>
            <a:off x="1954427" y="5417402"/>
            <a:ext cx="7696200" cy="830997"/>
          </a:xfrm>
          <a:prstGeom prst="rect">
            <a:avLst/>
          </a:prstGeom>
        </p:spPr>
        <p:txBody>
          <a:bodyPr wrap="square">
            <a:spAutoFit/>
          </a:bodyPr>
          <a:lstStyle/>
          <a:p>
            <a:pPr eaLnBrk="1" hangingPunct="1">
              <a:buClr>
                <a:srgbClr val="FF0000"/>
              </a:buClr>
              <a:buSzPct val="90000"/>
              <a:buFont typeface="Wingdings" pitchFamily="2" charset="2"/>
              <a:buChar char="v"/>
              <a:defRPr/>
            </a:pPr>
            <a:r>
              <a:rPr lang="en-US" sz="2400" i="1" dirty="0"/>
              <a:t> Because of the object nature of Windows, ACLs can be associated with any object created by NT Object subsystem</a:t>
            </a:r>
            <a:endParaRPr lang="en-US" dirty="0"/>
          </a:p>
        </p:txBody>
      </p:sp>
    </p:spTree>
    <p:extLst>
      <p:ext uri="{BB962C8B-B14F-4D97-AF65-F5344CB8AC3E}">
        <p14:creationId xmlns:p14="http://schemas.microsoft.com/office/powerpoint/2010/main" val="1904318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Windows OS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1091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Logon Process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170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68" y="139512"/>
            <a:ext cx="9404723" cy="1400530"/>
          </a:xfrm>
        </p:spPr>
        <p:txBody>
          <a:bodyPr/>
          <a:lstStyle/>
          <a:p>
            <a:r>
              <a:rPr lang="en-US" dirty="0" smtClean="0"/>
              <a:t>Logon Process</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31</a:t>
            </a:fld>
            <a:endParaRPr lang="en-US" dirty="0"/>
          </a:p>
        </p:txBody>
      </p:sp>
      <p:sp>
        <p:nvSpPr>
          <p:cNvPr id="7" name="Rounded Rectangle 6"/>
          <p:cNvSpPr/>
          <p:nvPr/>
        </p:nvSpPr>
        <p:spPr>
          <a:xfrm>
            <a:off x="1904999" y="1227462"/>
            <a:ext cx="8229599" cy="2125338"/>
          </a:xfrm>
          <a:prstGeom prst="round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2700000" scaled="1"/>
            <a:tileRect/>
          </a:gradFill>
          <a:ln w="19050">
            <a:solidFill>
              <a:schemeClr val="tx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marL="282575" indent="-282575" defTabSz="457200" eaLnBrk="0" hangingPunct="0">
              <a:lnSpc>
                <a:spcPct val="105000"/>
              </a:lnSpc>
              <a:spcBef>
                <a:spcPts val="600"/>
              </a:spcBef>
              <a:spcAft>
                <a:spcPts val="600"/>
              </a:spcAft>
              <a:buClr>
                <a:schemeClr val="accent5">
                  <a:lumMod val="40000"/>
                  <a:lumOff val="60000"/>
                </a:schemeClr>
              </a:buClr>
              <a:buSzPct val="70000"/>
              <a:buFont typeface="Wingdings 2" pitchFamily="18" charset="2"/>
              <a:buChar char=""/>
              <a:tabLst>
                <a:tab pos="282575" algn="l"/>
              </a:tabLst>
              <a:defRPr/>
            </a:pPr>
            <a:r>
              <a:rPr lang="en-US" sz="3200" b="1" dirty="0">
                <a:solidFill>
                  <a:srgbClr val="EBFFD2"/>
                </a:solidFill>
                <a:effectLst>
                  <a:outerShdw blurRad="38100" dist="38100" dir="2700000" algn="tl">
                    <a:srgbClr val="000000">
                      <a:alpha val="43137"/>
                    </a:srgbClr>
                  </a:outerShdw>
                </a:effectLst>
              </a:rPr>
              <a:t>Interactive Logon (</a:t>
            </a:r>
            <a:r>
              <a:rPr lang="en-US" sz="3200" b="1" dirty="0" err="1">
                <a:solidFill>
                  <a:srgbClr val="EBFFD2"/>
                </a:solidFill>
                <a:effectLst>
                  <a:outerShdw blurRad="38100" dist="38100" dir="2700000" algn="tl">
                    <a:srgbClr val="000000">
                      <a:alpha val="43137"/>
                    </a:srgbClr>
                  </a:outerShdw>
                </a:effectLst>
              </a:rPr>
              <a:t>WinLogon</a:t>
            </a:r>
            <a:r>
              <a:rPr lang="en-US" sz="3200" b="1" dirty="0">
                <a:solidFill>
                  <a:srgbClr val="EBFFD2"/>
                </a:solidFill>
                <a:effectLst>
                  <a:outerShdw blurRad="38100" dist="38100" dir="2700000" algn="tl">
                    <a:srgbClr val="000000">
                      <a:alpha val="43137"/>
                    </a:srgbClr>
                  </a:outerShdw>
                </a:effectLst>
              </a:rPr>
              <a:t>)</a:t>
            </a:r>
          </a:p>
        </p:txBody>
      </p:sp>
      <p:sp>
        <p:nvSpPr>
          <p:cNvPr id="8" name="Rounded Rectangle 7"/>
          <p:cNvSpPr/>
          <p:nvPr/>
        </p:nvSpPr>
        <p:spPr>
          <a:xfrm>
            <a:off x="1905000" y="3930316"/>
            <a:ext cx="8229599" cy="2318084"/>
          </a:xfrm>
          <a:prstGeom prst="round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2700000" scaled="1"/>
            <a:tileRect/>
          </a:gradFill>
          <a:ln w="19050">
            <a:solidFill>
              <a:schemeClr val="tx1">
                <a:lumMod val="50000"/>
              </a:schemeClr>
            </a:solidFill>
          </a:ln>
        </p:spPr>
        <p:style>
          <a:lnRef idx="1">
            <a:schemeClr val="dk1"/>
          </a:lnRef>
          <a:fillRef idx="2">
            <a:schemeClr val="dk1"/>
          </a:fillRef>
          <a:effectRef idx="1">
            <a:schemeClr val="dk1"/>
          </a:effectRef>
          <a:fontRef idx="minor">
            <a:schemeClr val="dk1"/>
          </a:fontRef>
        </p:style>
        <p:txBody>
          <a:bodyPr rtlCol="0" anchor="t"/>
          <a:lstStyle/>
          <a:p>
            <a:pPr marL="282575" indent="-282575" defTabSz="457200" eaLnBrk="0" hangingPunct="0">
              <a:lnSpc>
                <a:spcPct val="105000"/>
              </a:lnSpc>
              <a:spcBef>
                <a:spcPts val="600"/>
              </a:spcBef>
              <a:spcAft>
                <a:spcPts val="600"/>
              </a:spcAft>
              <a:buClr>
                <a:schemeClr val="accent5">
                  <a:lumMod val="40000"/>
                  <a:lumOff val="60000"/>
                </a:schemeClr>
              </a:buClr>
              <a:buSzPct val="70000"/>
              <a:buFont typeface="Wingdings 2" pitchFamily="18" charset="2"/>
              <a:buChar char=""/>
              <a:tabLst>
                <a:tab pos="282575" algn="l"/>
              </a:tabLst>
              <a:defRPr/>
            </a:pPr>
            <a:r>
              <a:rPr lang="en-US" sz="3200" b="1" dirty="0">
                <a:solidFill>
                  <a:srgbClr val="EBFFD2"/>
                </a:solidFill>
                <a:effectLst>
                  <a:outerShdw blurRad="38100" dist="38100" dir="2700000" algn="tl">
                    <a:srgbClr val="000000">
                      <a:alpha val="43137"/>
                    </a:srgbClr>
                  </a:outerShdw>
                </a:effectLst>
              </a:rPr>
              <a:t>Network Logon (</a:t>
            </a:r>
            <a:r>
              <a:rPr lang="en-US" sz="3200" b="1" dirty="0" err="1">
                <a:solidFill>
                  <a:srgbClr val="EBFFD2"/>
                </a:solidFill>
                <a:effectLst>
                  <a:outerShdw blurRad="38100" dist="38100" dir="2700000" algn="tl">
                    <a:srgbClr val="000000">
                      <a:alpha val="43137"/>
                    </a:srgbClr>
                  </a:outerShdw>
                </a:effectLst>
              </a:rPr>
              <a:t>NetLogon</a:t>
            </a:r>
            <a:r>
              <a:rPr lang="en-US" sz="3200" b="1" dirty="0">
                <a:solidFill>
                  <a:srgbClr val="EBFFD2"/>
                </a:solidFill>
                <a:effectLst>
                  <a:outerShdw blurRad="38100" dist="38100" dir="2700000" algn="tl">
                    <a:srgbClr val="000000">
                      <a:alpha val="43137"/>
                    </a:srgbClr>
                  </a:outerShdw>
                </a:effectLst>
              </a:rPr>
              <a: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513" y="1513974"/>
            <a:ext cx="1857375" cy="1652818"/>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305300"/>
            <a:ext cx="1828800" cy="1828800"/>
          </a:xfrm>
          <a:prstGeom prst="rect">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7917" y="1927058"/>
            <a:ext cx="990600" cy="990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686300"/>
            <a:ext cx="990600" cy="990600"/>
          </a:xfrm>
          <a:prstGeom prst="rect">
            <a:avLst/>
          </a:prstGeom>
        </p:spPr>
      </p:pic>
      <p:sp>
        <p:nvSpPr>
          <p:cNvPr id="14" name="Right Arrow 13"/>
          <p:cNvSpPr/>
          <p:nvPr/>
        </p:nvSpPr>
        <p:spPr>
          <a:xfrm>
            <a:off x="3657595" y="2117558"/>
            <a:ext cx="4191003" cy="6096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ight Arrow 14"/>
          <p:cNvSpPr/>
          <p:nvPr/>
        </p:nvSpPr>
        <p:spPr>
          <a:xfrm>
            <a:off x="3657596" y="4876800"/>
            <a:ext cx="4191003" cy="6096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75724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a:t>
            </a:r>
            <a:endParaRPr lang="en-US" dirty="0"/>
          </a:p>
        </p:txBody>
      </p:sp>
      <p:sp>
        <p:nvSpPr>
          <p:cNvPr id="17" name="Content Placeholder 2"/>
          <p:cNvSpPr>
            <a:spLocks noGrp="1"/>
          </p:cNvSpPr>
          <p:nvPr>
            <p:ph idx="1"/>
          </p:nvPr>
        </p:nvSpPr>
        <p:spPr>
          <a:xfrm>
            <a:off x="2118167" y="1462774"/>
            <a:ext cx="8458200" cy="1270570"/>
          </a:xfrm>
        </p:spPr>
        <p:txBody>
          <a:bodyPr/>
          <a:lstStyle/>
          <a:p>
            <a:r>
              <a:rPr lang="en-US" dirty="0"/>
              <a:t>The interactive logon process is the first step in user authentication and authorization.</a:t>
            </a:r>
            <a:endParaRPr lang="en-US" sz="3600"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32</a:t>
            </a:fld>
            <a:endParaRPr lang="en-US" dirty="0"/>
          </a:p>
        </p:txBody>
      </p:sp>
      <p:grpSp>
        <p:nvGrpSpPr>
          <p:cNvPr id="18" name="Group 17"/>
          <p:cNvGrpSpPr/>
          <p:nvPr/>
        </p:nvGrpSpPr>
        <p:grpSpPr>
          <a:xfrm>
            <a:off x="1981200" y="2718370"/>
            <a:ext cx="7086600" cy="3834830"/>
            <a:chOff x="381000" y="1219200"/>
            <a:chExt cx="7086600" cy="383483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707114"/>
              <a:ext cx="990600" cy="990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19200"/>
              <a:ext cx="2209800" cy="1966429"/>
            </a:xfrm>
            <a:prstGeom prst="rect">
              <a:avLst/>
            </a:prstGeom>
            <a:ln>
              <a:noFill/>
            </a:ln>
            <a:effectLst>
              <a:softEdge rad="112500"/>
            </a:effectLst>
          </p:spPr>
        </p:pic>
        <p:sp>
          <p:nvSpPr>
            <p:cNvPr id="8" name="Right Arrow 7"/>
            <p:cNvSpPr/>
            <p:nvPr/>
          </p:nvSpPr>
          <p:spPr>
            <a:xfrm>
              <a:off x="3924300" y="2231351"/>
              <a:ext cx="838200" cy="32084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ectangle 8"/>
            <p:cNvSpPr/>
            <p:nvPr/>
          </p:nvSpPr>
          <p:spPr>
            <a:xfrm>
              <a:off x="4876800" y="1927058"/>
              <a:ext cx="1447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LSA Service</a:t>
              </a:r>
            </a:p>
          </p:txBody>
        </p:sp>
        <p:sp>
          <p:nvSpPr>
            <p:cNvPr id="11" name="Right Arrow 10"/>
            <p:cNvSpPr/>
            <p:nvPr/>
          </p:nvSpPr>
          <p:spPr>
            <a:xfrm rot="7034907">
              <a:off x="4662471" y="3336393"/>
              <a:ext cx="838200" cy="32084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Arrow 11"/>
            <p:cNvSpPr/>
            <p:nvPr/>
          </p:nvSpPr>
          <p:spPr>
            <a:xfrm rot="3281487">
              <a:off x="5791571" y="3358387"/>
              <a:ext cx="897946" cy="27852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4023167" y="4063430"/>
              <a:ext cx="1447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SAM</a:t>
              </a:r>
            </a:p>
          </p:txBody>
        </p:sp>
        <p:sp>
          <p:nvSpPr>
            <p:cNvPr id="14" name="Rectangle 13"/>
            <p:cNvSpPr/>
            <p:nvPr/>
          </p:nvSpPr>
          <p:spPr>
            <a:xfrm>
              <a:off x="6019800" y="4063430"/>
              <a:ext cx="1447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Active Directory</a:t>
              </a:r>
            </a:p>
          </p:txBody>
        </p:sp>
        <p:sp>
          <p:nvSpPr>
            <p:cNvPr id="15" name="TextBox 14"/>
            <p:cNvSpPr txBox="1"/>
            <p:nvPr/>
          </p:nvSpPr>
          <p:spPr>
            <a:xfrm>
              <a:off x="5384157" y="3286727"/>
              <a:ext cx="609600" cy="369332"/>
            </a:xfrm>
            <a:prstGeom prst="rect">
              <a:avLst/>
            </a:prstGeom>
            <a:noFill/>
          </p:spPr>
          <p:txBody>
            <a:bodyPr wrap="square" rtlCol="0">
              <a:spAutoFit/>
            </a:bodyPr>
            <a:lstStyle/>
            <a:p>
              <a:r>
                <a:rPr lang="en-US" dirty="0"/>
                <a:t>OR</a:t>
              </a:r>
            </a:p>
          </p:txBody>
        </p:sp>
      </p:grpSp>
    </p:spTree>
    <p:extLst>
      <p:ext uri="{BB962C8B-B14F-4D97-AF65-F5344CB8AC3E}">
        <p14:creationId xmlns:p14="http://schemas.microsoft.com/office/powerpoint/2010/main" val="1544241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Security Authority (LSA)</a:t>
            </a:r>
          </a:p>
        </p:txBody>
      </p:sp>
      <p:sp>
        <p:nvSpPr>
          <p:cNvPr id="3" name="Content Placeholder 2"/>
          <p:cNvSpPr>
            <a:spLocks noGrp="1"/>
          </p:cNvSpPr>
          <p:nvPr>
            <p:ph idx="1"/>
          </p:nvPr>
        </p:nvSpPr>
        <p:spPr>
          <a:xfrm>
            <a:off x="6019800" y="1447800"/>
            <a:ext cx="4419600" cy="5791200"/>
          </a:xfrm>
        </p:spPr>
        <p:txBody>
          <a:bodyPr/>
          <a:lstStyle/>
          <a:p>
            <a:r>
              <a:rPr lang="en-US" dirty="0"/>
              <a:t>Issues security access tokens to accounts</a:t>
            </a:r>
          </a:p>
          <a:p>
            <a:r>
              <a:rPr lang="en-US" dirty="0"/>
              <a:t>Responsible for enforcing local security policy</a:t>
            </a:r>
          </a:p>
          <a:p>
            <a:pPr lvl="1"/>
            <a:r>
              <a:rPr lang="en-US" dirty="0"/>
              <a:t>Lsass.exe</a:t>
            </a:r>
          </a:p>
          <a:p>
            <a:pPr lvl="1"/>
            <a:r>
              <a:rPr lang="en-US" dirty="0"/>
              <a:t>User mode</a:t>
            </a:r>
            <a:endParaRPr lang="en-US" sz="2800" dirty="0"/>
          </a:p>
          <a:p>
            <a:r>
              <a:rPr lang="en-US" dirty="0"/>
              <a:t>Key component of the logon process </a:t>
            </a:r>
          </a:p>
          <a:p>
            <a:endParaRPr lang="en-US" dirty="0"/>
          </a:p>
          <a:p>
            <a:endParaRPr lang="en-US" dirty="0"/>
          </a:p>
          <a:p>
            <a:endParaRPr lang="en-US" dirty="0"/>
          </a:p>
          <a:p>
            <a:endParaRPr lang="en-US" dirty="0"/>
          </a:p>
          <a:p>
            <a:endParaRPr lang="en-US" sz="3600"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33</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1" y="1447801"/>
            <a:ext cx="3781425" cy="4238625"/>
          </a:xfrm>
          <a:prstGeom prst="rect">
            <a:avLst/>
          </a:prstGeom>
        </p:spPr>
      </p:pic>
    </p:spTree>
    <p:extLst>
      <p:ext uri="{BB962C8B-B14F-4D97-AF65-F5344CB8AC3E}">
        <p14:creationId xmlns:p14="http://schemas.microsoft.com/office/powerpoint/2010/main" val="3021574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38" y="61606"/>
            <a:ext cx="9404723" cy="1400530"/>
          </a:xfrm>
        </p:spPr>
        <p:txBody>
          <a:bodyPr/>
          <a:lstStyle/>
          <a:p>
            <a:r>
              <a:rPr lang="en-US" dirty="0" smtClean="0"/>
              <a:t>Network Logon in Workgroup</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34</a:t>
            </a:fld>
            <a:endParaRPr lang="en-US" dirty="0"/>
          </a:p>
        </p:txBody>
      </p:sp>
      <p:sp>
        <p:nvSpPr>
          <p:cNvPr id="5" name="Oval 4"/>
          <p:cNvSpPr/>
          <p:nvPr/>
        </p:nvSpPr>
        <p:spPr>
          <a:xfrm>
            <a:off x="1784322" y="1577242"/>
            <a:ext cx="7924800" cy="4800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087" y="2801287"/>
            <a:ext cx="1905000" cy="1905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25" y="2796441"/>
            <a:ext cx="1905000" cy="1905000"/>
          </a:xfrm>
          <a:prstGeom prst="rect">
            <a:avLst/>
          </a:prstGeom>
        </p:spPr>
      </p:pic>
      <p:sp>
        <p:nvSpPr>
          <p:cNvPr id="9" name="TextBox 8"/>
          <p:cNvSpPr txBox="1"/>
          <p:nvPr/>
        </p:nvSpPr>
        <p:spPr>
          <a:xfrm>
            <a:off x="4880331" y="2016999"/>
            <a:ext cx="1259640" cy="369332"/>
          </a:xfrm>
          <a:prstGeom prst="rect">
            <a:avLst/>
          </a:prstGeom>
          <a:noFill/>
        </p:spPr>
        <p:txBody>
          <a:bodyPr wrap="none" rtlCol="0">
            <a:spAutoFit/>
          </a:bodyPr>
          <a:lstStyle/>
          <a:p>
            <a:r>
              <a:rPr lang="en-US" b="1" dirty="0">
                <a:solidFill>
                  <a:schemeClr val="bg1"/>
                </a:solidFill>
              </a:rPr>
              <a:t>Workgroup</a:t>
            </a:r>
          </a:p>
        </p:txBody>
      </p:sp>
      <p:grpSp>
        <p:nvGrpSpPr>
          <p:cNvPr id="10" name="Group 9"/>
          <p:cNvGrpSpPr/>
          <p:nvPr/>
        </p:nvGrpSpPr>
        <p:grpSpPr>
          <a:xfrm>
            <a:off x="2505915" y="3529866"/>
            <a:ext cx="990600" cy="990600"/>
            <a:chOff x="1066800" y="3505200"/>
            <a:chExt cx="990600" cy="99060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2" name="TextBox 11"/>
            <p:cNvSpPr txBox="1"/>
            <p:nvPr/>
          </p:nvSpPr>
          <p:spPr>
            <a:xfrm>
              <a:off x="1160371" y="3810000"/>
              <a:ext cx="727258" cy="400110"/>
            </a:xfrm>
            <a:prstGeom prst="rect">
              <a:avLst/>
            </a:prstGeom>
            <a:noFill/>
          </p:spPr>
          <p:txBody>
            <a:bodyPr wrap="square" rtlCol="0">
              <a:spAutoFit/>
            </a:bodyPr>
            <a:lstStyle/>
            <a:p>
              <a:r>
                <a:rPr lang="en-US" sz="2000" b="1" dirty="0">
                  <a:solidFill>
                    <a:schemeClr val="bg1"/>
                  </a:solidFill>
                </a:rPr>
                <a:t>SAM</a:t>
              </a:r>
            </a:p>
          </p:txBody>
        </p:sp>
      </p:grpSp>
      <p:grpSp>
        <p:nvGrpSpPr>
          <p:cNvPr id="13" name="Group 12"/>
          <p:cNvGrpSpPr/>
          <p:nvPr/>
        </p:nvGrpSpPr>
        <p:grpSpPr>
          <a:xfrm>
            <a:off x="6648425" y="3482241"/>
            <a:ext cx="990600" cy="990600"/>
            <a:chOff x="1066800" y="3505200"/>
            <a:chExt cx="990600" cy="99060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5" name="TextBox 14"/>
            <p:cNvSpPr txBox="1"/>
            <p:nvPr/>
          </p:nvSpPr>
          <p:spPr>
            <a:xfrm>
              <a:off x="1160371" y="3810000"/>
              <a:ext cx="727258" cy="400110"/>
            </a:xfrm>
            <a:prstGeom prst="rect">
              <a:avLst/>
            </a:prstGeom>
            <a:noFill/>
          </p:spPr>
          <p:txBody>
            <a:bodyPr wrap="square" rtlCol="0">
              <a:spAutoFit/>
            </a:bodyPr>
            <a:lstStyle/>
            <a:p>
              <a:r>
                <a:rPr lang="en-US" sz="2000" b="1" dirty="0">
                  <a:solidFill>
                    <a:schemeClr val="bg1"/>
                  </a:solidFill>
                </a:rPr>
                <a:t>SAM</a:t>
              </a: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496" y="1807182"/>
            <a:ext cx="805236" cy="805236"/>
          </a:xfrm>
          <a:prstGeom prst="rect">
            <a:avLst/>
          </a:prstGeom>
          <a:ln>
            <a:noFill/>
          </a:ln>
          <a:effectLst>
            <a:outerShdw blurRad="292100" dist="139700" dir="2700000" algn="tl" rotWithShape="0">
              <a:srgbClr val="333333">
                <a:alpha val="65000"/>
              </a:srgbClr>
            </a:outerShdw>
          </a:effectLst>
        </p:spPr>
      </p:pic>
      <p:sp>
        <p:nvSpPr>
          <p:cNvPr id="17" name="Up-Down Arrow 16"/>
          <p:cNvSpPr/>
          <p:nvPr/>
        </p:nvSpPr>
        <p:spPr>
          <a:xfrm>
            <a:off x="2821092" y="2645760"/>
            <a:ext cx="284045" cy="92220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1658929596"/>
              </p:ext>
            </p:extLst>
          </p:nvPr>
        </p:nvGraphicFramePr>
        <p:xfrm>
          <a:off x="1962137" y="1065502"/>
          <a:ext cx="2285999" cy="741680"/>
        </p:xfrm>
        <a:graphic>
          <a:graphicData uri="http://schemas.openxmlformats.org/drawingml/2006/table">
            <a:tbl>
              <a:tblPr firstRow="1" bandRow="1">
                <a:tableStyleId>{46F890A9-2807-4EBB-B81D-B2AA78EC7F39}</a:tableStyleId>
              </a:tblPr>
              <a:tblGrid>
                <a:gridCol w="838199"/>
                <a:gridCol w="1447800"/>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smtClean="0"/>
                        <a:t>John</a:t>
                      </a:r>
                      <a:endParaRPr lang="en-US" dirty="0"/>
                    </a:p>
                  </a:txBody>
                  <a:tcPr/>
                </a:tc>
                <a:tc>
                  <a:txBody>
                    <a:bodyPr/>
                    <a:lstStyle/>
                    <a:p>
                      <a:r>
                        <a:rPr lang="en-US" dirty="0" err="1" smtClean="0">
                          <a:solidFill>
                            <a:schemeClr val="accent2">
                              <a:lumMod val="75000"/>
                            </a:schemeClr>
                          </a:solidFill>
                        </a:rPr>
                        <a:t>P@sswOrd</a:t>
                      </a:r>
                      <a:endParaRPr lang="en-US" dirty="0">
                        <a:solidFill>
                          <a:schemeClr val="accent2">
                            <a:lumMod val="75000"/>
                          </a:schemeClr>
                        </a:solidFill>
                      </a:endParaRPr>
                    </a:p>
                  </a:txBody>
                  <a:tcPr/>
                </a:tc>
              </a:tr>
            </a:tbl>
          </a:graphicData>
        </a:graphic>
      </p:graphicFrame>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385" y="1728836"/>
            <a:ext cx="805236" cy="805236"/>
          </a:xfrm>
          <a:prstGeom prst="rect">
            <a:avLst/>
          </a:prstGeom>
          <a:ln>
            <a:noFill/>
          </a:ln>
          <a:effectLst>
            <a:outerShdw blurRad="292100" dist="139700" dir="2700000" algn="tl" rotWithShape="0">
              <a:srgbClr val="333333">
                <a:alpha val="65000"/>
              </a:srgbClr>
            </a:outerShdw>
          </a:effectLst>
        </p:spPr>
      </p:pic>
      <p:sp>
        <p:nvSpPr>
          <p:cNvPr id="20" name="Up-Down Arrow 19"/>
          <p:cNvSpPr/>
          <p:nvPr/>
        </p:nvSpPr>
        <p:spPr>
          <a:xfrm>
            <a:off x="6973981" y="2567414"/>
            <a:ext cx="284045" cy="92220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2204218624"/>
              </p:ext>
            </p:extLst>
          </p:nvPr>
        </p:nvGraphicFramePr>
        <p:xfrm>
          <a:off x="7924801" y="1739161"/>
          <a:ext cx="2285999" cy="1112520"/>
        </p:xfrm>
        <a:graphic>
          <a:graphicData uri="http://schemas.openxmlformats.org/drawingml/2006/table">
            <a:tbl>
              <a:tblPr firstRow="1" bandRow="1">
                <a:tableStyleId>{46F890A9-2807-4EBB-B81D-B2AA78EC7F39}</a:tableStyleId>
              </a:tblPr>
              <a:tblGrid>
                <a:gridCol w="1013253"/>
                <a:gridCol w="1272746"/>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err="1" smtClean="0"/>
                        <a:t>Moyra</a:t>
                      </a:r>
                      <a:endParaRPr lang="en-US" dirty="0"/>
                    </a:p>
                  </a:txBody>
                  <a:tcPr/>
                </a:tc>
                <a:tc>
                  <a:txBody>
                    <a:bodyPr/>
                    <a:lstStyle/>
                    <a:p>
                      <a:r>
                        <a:rPr lang="en-US" dirty="0" smtClean="0">
                          <a:solidFill>
                            <a:schemeClr val="accent2">
                              <a:lumMod val="75000"/>
                            </a:schemeClr>
                          </a:solidFill>
                        </a:rPr>
                        <a:t>123456</a:t>
                      </a:r>
                      <a:endParaRPr lang="en-US" dirty="0">
                        <a:solidFill>
                          <a:schemeClr val="accent2">
                            <a:lumMod val="75000"/>
                          </a:schemeClr>
                        </a:solidFill>
                      </a:endParaRPr>
                    </a:p>
                  </a:txBody>
                  <a:tcPr/>
                </a:tc>
              </a:tr>
              <a:tr h="370840">
                <a:tc>
                  <a:txBody>
                    <a:bodyPr/>
                    <a:lstStyle/>
                    <a:p>
                      <a:r>
                        <a:rPr lang="en-US" dirty="0" smtClean="0"/>
                        <a:t>John</a:t>
                      </a:r>
                      <a:endParaRPr lang="en-US" dirty="0"/>
                    </a:p>
                  </a:txBody>
                  <a:tcPr/>
                </a:tc>
                <a:tc>
                  <a:txBody>
                    <a:bodyPr/>
                    <a:lstStyle/>
                    <a:p>
                      <a:r>
                        <a:rPr lang="en-US" dirty="0" smtClean="0">
                          <a:solidFill>
                            <a:schemeClr val="accent2">
                              <a:lumMod val="75000"/>
                            </a:schemeClr>
                          </a:solidFill>
                        </a:rPr>
                        <a:t>123456</a:t>
                      </a:r>
                      <a:endParaRPr lang="en-US" dirty="0">
                        <a:solidFill>
                          <a:schemeClr val="accent2">
                            <a:lumMod val="75000"/>
                          </a:schemeClr>
                        </a:solidFill>
                      </a:endParaRPr>
                    </a:p>
                  </a:txBody>
                  <a:tcPr/>
                </a:tc>
              </a:tr>
            </a:tbl>
          </a:graphicData>
        </a:graphic>
      </p:graphicFrame>
      <p:sp>
        <p:nvSpPr>
          <p:cNvPr id="3" name="Right Arrow 2"/>
          <p:cNvSpPr/>
          <p:nvPr/>
        </p:nvSpPr>
        <p:spPr>
          <a:xfrm>
            <a:off x="4622170" y="2707712"/>
            <a:ext cx="2093796"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4533284" y="3468936"/>
            <a:ext cx="2093796" cy="7620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ight Arrow 22"/>
          <p:cNvSpPr/>
          <p:nvPr/>
        </p:nvSpPr>
        <p:spPr>
          <a:xfrm>
            <a:off x="4616391" y="4343400"/>
            <a:ext cx="2093796"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588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 y="-110002"/>
            <a:ext cx="10515600" cy="1325563"/>
          </a:xfrm>
        </p:spPr>
        <p:txBody>
          <a:bodyPr/>
          <a:lstStyle/>
          <a:p>
            <a:r>
              <a:rPr lang="en-US" dirty="0"/>
              <a:t>Network Logon in </a:t>
            </a:r>
            <a:r>
              <a:rPr lang="en-US" dirty="0" smtClean="0"/>
              <a:t>Domain</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35</a:t>
            </a:fld>
            <a:endParaRPr lang="en-US" dirty="0"/>
          </a:p>
        </p:txBody>
      </p:sp>
      <p:sp>
        <p:nvSpPr>
          <p:cNvPr id="5" name="Isosceles Triangle 4"/>
          <p:cNvSpPr/>
          <p:nvPr/>
        </p:nvSpPr>
        <p:spPr>
          <a:xfrm>
            <a:off x="3949739" y="698024"/>
            <a:ext cx="4098663" cy="2567866"/>
          </a:xfrm>
          <a:prstGeom prst="triangl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49" y="4161697"/>
            <a:ext cx="1600200" cy="1600200"/>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6943" y="1486657"/>
            <a:ext cx="1039812" cy="1607216"/>
          </a:xfrm>
          <a:prstGeom prst="rect">
            <a:avLst/>
          </a:prstGeom>
        </p:spPr>
      </p:pic>
      <p:grpSp>
        <p:nvGrpSpPr>
          <p:cNvPr id="9" name="Group 8"/>
          <p:cNvGrpSpPr/>
          <p:nvPr/>
        </p:nvGrpSpPr>
        <p:grpSpPr>
          <a:xfrm>
            <a:off x="5905500" y="1935788"/>
            <a:ext cx="990600" cy="990600"/>
            <a:chOff x="1066800" y="3505200"/>
            <a:chExt cx="990600" cy="99060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3505200"/>
              <a:ext cx="990600" cy="990600"/>
            </a:xfrm>
            <a:prstGeom prst="rect">
              <a:avLst/>
            </a:prstGeom>
          </p:spPr>
        </p:pic>
        <p:sp>
          <p:nvSpPr>
            <p:cNvPr id="11" name="TextBox 10"/>
            <p:cNvSpPr txBox="1"/>
            <p:nvPr/>
          </p:nvSpPr>
          <p:spPr>
            <a:xfrm>
              <a:off x="1160371" y="3810000"/>
              <a:ext cx="727258" cy="400110"/>
            </a:xfrm>
            <a:prstGeom prst="rect">
              <a:avLst/>
            </a:prstGeom>
            <a:noFill/>
          </p:spPr>
          <p:txBody>
            <a:bodyPr wrap="square" rtlCol="0">
              <a:spAutoFit/>
            </a:bodyPr>
            <a:lstStyle/>
            <a:p>
              <a:pPr algn="ctr"/>
              <a:r>
                <a:rPr lang="en-US" sz="2000" b="1" dirty="0">
                  <a:solidFill>
                    <a:schemeClr val="bg1"/>
                  </a:solidFill>
                </a:rPr>
                <a:t>AD</a:t>
              </a: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1260" y="4454176"/>
            <a:ext cx="805236" cy="805236"/>
          </a:xfrm>
          <a:prstGeom prst="rect">
            <a:avLst/>
          </a:prstGeom>
          <a:ln>
            <a:noFill/>
          </a:ln>
          <a:effectLst>
            <a:outerShdw blurRad="292100" dist="139700" dir="2700000" algn="tl" rotWithShape="0">
              <a:srgbClr val="333333">
                <a:alpha val="65000"/>
              </a:srgbClr>
            </a:outerShdw>
          </a:effectLst>
        </p:spPr>
      </p:pic>
      <p:graphicFrame>
        <p:nvGraphicFramePr>
          <p:cNvPr id="13" name="Table 12"/>
          <p:cNvGraphicFramePr>
            <a:graphicFrameLocks noGrp="1"/>
          </p:cNvGraphicFramePr>
          <p:nvPr>
            <p:extLst/>
          </p:nvPr>
        </p:nvGraphicFramePr>
        <p:xfrm>
          <a:off x="2951174" y="1953309"/>
          <a:ext cx="2285999" cy="741680"/>
        </p:xfrm>
        <a:graphic>
          <a:graphicData uri="http://schemas.openxmlformats.org/drawingml/2006/table">
            <a:tbl>
              <a:tblPr firstRow="1" bandRow="1">
                <a:tableStyleId>{46F890A9-2807-4EBB-B81D-B2AA78EC7F39}</a:tableStyleId>
              </a:tblPr>
              <a:tblGrid>
                <a:gridCol w="838199"/>
                <a:gridCol w="1447800"/>
              </a:tblGrid>
              <a:tr h="370840">
                <a:tc>
                  <a:txBody>
                    <a:bodyPr/>
                    <a:lstStyle/>
                    <a:p>
                      <a:r>
                        <a:rPr lang="en-US" dirty="0" smtClean="0">
                          <a:solidFill>
                            <a:schemeClr val="bg1"/>
                          </a:solidFill>
                        </a:rPr>
                        <a:t>User</a:t>
                      </a:r>
                      <a:endParaRPr lang="en-US" dirty="0">
                        <a:solidFill>
                          <a:schemeClr val="bg1"/>
                        </a:solidFill>
                      </a:endParaRPr>
                    </a:p>
                  </a:txBody>
                  <a:tcPr/>
                </a:tc>
                <a:tc>
                  <a:txBody>
                    <a:bodyPr/>
                    <a:lstStyle/>
                    <a:p>
                      <a:r>
                        <a:rPr lang="en-US" dirty="0" smtClean="0">
                          <a:solidFill>
                            <a:schemeClr val="bg1"/>
                          </a:solidFill>
                        </a:rPr>
                        <a:t>Pass</a:t>
                      </a:r>
                      <a:endParaRPr lang="en-US" dirty="0">
                        <a:solidFill>
                          <a:schemeClr val="bg1"/>
                        </a:solidFill>
                      </a:endParaRPr>
                    </a:p>
                  </a:txBody>
                  <a:tcPr/>
                </a:tc>
              </a:tr>
              <a:tr h="370840">
                <a:tc>
                  <a:txBody>
                    <a:bodyPr/>
                    <a:lstStyle/>
                    <a:p>
                      <a:r>
                        <a:rPr lang="en-US" dirty="0" smtClean="0"/>
                        <a:t>John</a:t>
                      </a:r>
                      <a:endParaRPr lang="en-US" dirty="0"/>
                    </a:p>
                  </a:txBody>
                  <a:tcPr/>
                </a:tc>
                <a:tc>
                  <a:txBody>
                    <a:bodyPr/>
                    <a:lstStyle/>
                    <a:p>
                      <a:r>
                        <a:rPr lang="en-US" dirty="0" err="1" smtClean="0"/>
                        <a:t>P@sswOrd</a:t>
                      </a:r>
                      <a:endParaRPr lang="en-US" dirty="0"/>
                    </a:p>
                  </a:txBody>
                  <a:tcPr/>
                </a:tc>
              </a:tr>
            </a:tbl>
          </a:graphicData>
        </a:graphic>
      </p:graphicFrame>
      <p:sp>
        <p:nvSpPr>
          <p:cNvPr id="14" name="Down Arrow 44"/>
          <p:cNvSpPr/>
          <p:nvPr/>
        </p:nvSpPr>
        <p:spPr>
          <a:xfrm rot="14842946">
            <a:off x="6086110" y="2877133"/>
            <a:ext cx="469650" cy="282952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8101" y="3275332"/>
            <a:ext cx="1051356" cy="120672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4682" y="4970656"/>
            <a:ext cx="1009121" cy="1206722"/>
          </a:xfrm>
          <a:prstGeom prst="rect">
            <a:avLst/>
          </a:prstGeom>
        </p:spPr>
      </p:pic>
      <p:sp>
        <p:nvSpPr>
          <p:cNvPr id="19" name="Down Arrow 44"/>
          <p:cNvSpPr/>
          <p:nvPr/>
        </p:nvSpPr>
        <p:spPr>
          <a:xfrm rot="16872357">
            <a:off x="6199850" y="4005396"/>
            <a:ext cx="469650" cy="282952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Down Arrow 44"/>
          <p:cNvSpPr/>
          <p:nvPr/>
        </p:nvSpPr>
        <p:spPr>
          <a:xfrm rot="13368975">
            <a:off x="5021218" y="2582496"/>
            <a:ext cx="469650" cy="1888386"/>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37382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848"/>
            <a:ext cx="10515600" cy="1325563"/>
          </a:xfrm>
        </p:spPr>
        <p:txBody>
          <a:bodyPr/>
          <a:lstStyle/>
          <a:p>
            <a:r>
              <a:rPr lang="en-US" dirty="0" smtClean="0"/>
              <a:t>Authentication Protocols	</a:t>
            </a:r>
            <a:endParaRPr lang="bg-BG" dirty="0"/>
          </a:p>
        </p:txBody>
      </p:sp>
      <p:sp>
        <p:nvSpPr>
          <p:cNvPr id="3" name="Content Placeholder 2"/>
          <p:cNvSpPr>
            <a:spLocks noGrp="1"/>
          </p:cNvSpPr>
          <p:nvPr>
            <p:ph idx="1"/>
          </p:nvPr>
        </p:nvSpPr>
        <p:spPr/>
        <p:txBody>
          <a:bodyPr/>
          <a:lstStyle/>
          <a:p>
            <a:r>
              <a:rPr lang="en-US" dirty="0" smtClean="0"/>
              <a:t>Authentication Protocols</a:t>
            </a:r>
          </a:p>
          <a:p>
            <a:pPr lvl="1"/>
            <a:r>
              <a:rPr lang="en-US" dirty="0" smtClean="0"/>
              <a:t>Kerberos</a:t>
            </a:r>
          </a:p>
          <a:p>
            <a:pPr lvl="1"/>
            <a:r>
              <a:rPr lang="en-US" dirty="0" smtClean="0"/>
              <a:t>NTLMv2</a:t>
            </a:r>
          </a:p>
          <a:p>
            <a:r>
              <a:rPr lang="en-US" dirty="0" smtClean="0"/>
              <a:t>Authentication APIs</a:t>
            </a:r>
          </a:p>
          <a:p>
            <a:pPr lvl="1"/>
            <a:r>
              <a:rPr lang="en-US" dirty="0"/>
              <a:t>Win32 </a:t>
            </a:r>
            <a:r>
              <a:rPr lang="en-US" dirty="0" smtClean="0"/>
              <a:t>Security </a:t>
            </a:r>
            <a:r>
              <a:rPr lang="en-US" dirty="0"/>
              <a:t>Support Provider </a:t>
            </a:r>
            <a:r>
              <a:rPr lang="en-US" dirty="0" smtClean="0"/>
              <a:t>Interface (SSPI)</a:t>
            </a:r>
          </a:p>
          <a:p>
            <a:pPr lvl="1"/>
            <a:r>
              <a:rPr lang="en-US" dirty="0" err="1" smtClean="0"/>
              <a:t>.Net</a:t>
            </a:r>
            <a:r>
              <a:rPr lang="en-US" dirty="0" smtClean="0"/>
              <a:t> Framework</a:t>
            </a:r>
            <a:r>
              <a:rPr lang="en-US" dirty="0"/>
              <a:t> </a:t>
            </a:r>
            <a:r>
              <a:rPr lang="en-US" dirty="0" err="1"/>
              <a:t>System.Net.Security.NegotiateStream</a:t>
            </a:r>
            <a:r>
              <a:rPr lang="en-US" dirty="0"/>
              <a:t>  </a:t>
            </a:r>
          </a:p>
          <a:p>
            <a:pPr lvl="1"/>
            <a:endParaRPr lang="en-US" dirty="0" smtClean="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59480" y="154800"/>
              <a:ext cx="11121120" cy="5155920"/>
            </p14:xfrm>
          </p:contentPart>
        </mc:Choice>
        <mc:Fallback>
          <p:pic>
            <p:nvPicPr>
              <p:cNvPr id="4" name="Ink 3"/>
              <p:cNvPicPr/>
              <p:nvPr/>
            </p:nvPicPr>
            <p:blipFill>
              <a:blip r:embed="rId3"/>
              <a:stretch>
                <a:fillRect/>
              </a:stretch>
            </p:blipFill>
            <p:spPr>
              <a:xfrm>
                <a:off x="1050120" y="145440"/>
                <a:ext cx="11139840" cy="5174640"/>
              </a:xfrm>
              <a:prstGeom prst="rect">
                <a:avLst/>
              </a:prstGeom>
            </p:spPr>
          </p:pic>
        </mc:Fallback>
      </mc:AlternateContent>
    </p:spTree>
    <p:extLst>
      <p:ext uri="{BB962C8B-B14F-4D97-AF65-F5344CB8AC3E}">
        <p14:creationId xmlns:p14="http://schemas.microsoft.com/office/powerpoint/2010/main" val="525629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Local Security Policy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8944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Local Security </a:t>
            </a:r>
            <a:r>
              <a:rPr lang="en-US" dirty="0" smtClean="0">
                <a:effectLst/>
              </a:rPr>
              <a:t>Policy</a:t>
            </a:r>
            <a:endParaRPr lang="en-US" dirty="0"/>
          </a:p>
        </p:txBody>
      </p:sp>
      <p:sp>
        <p:nvSpPr>
          <p:cNvPr id="3" name="Content Placeholder 2"/>
          <p:cNvSpPr>
            <a:spLocks noGrp="1"/>
          </p:cNvSpPr>
          <p:nvPr>
            <p:ph idx="1"/>
          </p:nvPr>
        </p:nvSpPr>
        <p:spPr/>
        <p:txBody>
          <a:bodyPr>
            <a:normAutofit/>
          </a:bodyPr>
          <a:lstStyle/>
          <a:p>
            <a:pPr fontAlgn="ctr"/>
            <a:r>
              <a:rPr lang="en-US" dirty="0">
                <a:effectLst/>
              </a:rPr>
              <a:t>Account </a:t>
            </a:r>
            <a:r>
              <a:rPr lang="en-US" dirty="0" smtClean="0">
                <a:effectLst/>
              </a:rPr>
              <a:t>Policies</a:t>
            </a:r>
          </a:p>
          <a:p>
            <a:pPr lvl="1" fontAlgn="ctr"/>
            <a:r>
              <a:rPr lang="en-US" dirty="0" smtClean="0">
                <a:effectLst/>
              </a:rPr>
              <a:t>Password Policy</a:t>
            </a:r>
          </a:p>
          <a:p>
            <a:pPr lvl="1" fontAlgn="ctr"/>
            <a:r>
              <a:rPr lang="en-US" dirty="0" smtClean="0">
                <a:effectLst/>
              </a:rPr>
              <a:t>Account Lockout Policy</a:t>
            </a:r>
            <a:endParaRPr lang="en-US" dirty="0">
              <a:effectLst/>
            </a:endParaRPr>
          </a:p>
          <a:p>
            <a:pPr fontAlgn="ctr"/>
            <a:r>
              <a:rPr lang="en-US" dirty="0">
                <a:effectLst/>
              </a:rPr>
              <a:t>Local </a:t>
            </a:r>
            <a:r>
              <a:rPr lang="en-US" dirty="0" smtClean="0">
                <a:effectLst/>
              </a:rPr>
              <a:t>Polices</a:t>
            </a:r>
          </a:p>
          <a:p>
            <a:pPr lvl="1" fontAlgn="ctr"/>
            <a:r>
              <a:rPr lang="en-US" dirty="0" smtClean="0">
                <a:effectLst/>
              </a:rPr>
              <a:t>Audit Policy</a:t>
            </a:r>
          </a:p>
          <a:p>
            <a:pPr lvl="1" fontAlgn="ctr"/>
            <a:r>
              <a:rPr lang="en-US" dirty="0" smtClean="0">
                <a:effectLst/>
              </a:rPr>
              <a:t>Users rights assignment</a:t>
            </a:r>
          </a:p>
          <a:p>
            <a:pPr lvl="1" fontAlgn="ctr"/>
            <a:r>
              <a:rPr lang="en-US" dirty="0" smtClean="0">
                <a:effectLst/>
              </a:rPr>
              <a:t>Security Options</a:t>
            </a:r>
          </a:p>
          <a:p>
            <a:pPr fontAlgn="ctr"/>
            <a:r>
              <a:rPr lang="en-US" dirty="0" smtClean="0">
                <a:effectLst/>
              </a:rPr>
              <a:t>Application Control Policies</a:t>
            </a:r>
          </a:p>
          <a:p>
            <a:pPr fontAlgn="ctr"/>
            <a:r>
              <a:rPr lang="en-US" dirty="0" smtClean="0">
                <a:effectLst/>
              </a:rPr>
              <a:t>Other (Firewall/EFS/</a:t>
            </a:r>
            <a:r>
              <a:rPr lang="en-US" dirty="0" err="1" smtClean="0">
                <a:effectLst/>
              </a:rPr>
              <a:t>IPSec</a:t>
            </a:r>
            <a:r>
              <a:rPr lang="en-US" dirty="0" smtClean="0">
                <a:effectLst/>
              </a:rPr>
              <a:t>)</a:t>
            </a:r>
          </a:p>
          <a:p>
            <a:pPr lvl="1" fontAlgn="ctr"/>
            <a:endParaRPr lang="en-US" dirty="0">
              <a:effectLst/>
            </a:endParaRPr>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38</a:t>
            </a:fld>
            <a:endParaRPr lang="en-US" dirty="0"/>
          </a:p>
        </p:txBody>
      </p:sp>
    </p:spTree>
    <p:extLst>
      <p:ext uri="{BB962C8B-B14F-4D97-AF65-F5344CB8AC3E}">
        <p14:creationId xmlns:p14="http://schemas.microsoft.com/office/powerpoint/2010/main" val="930930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94" y="151116"/>
            <a:ext cx="10515600" cy="1325563"/>
          </a:xfrm>
        </p:spPr>
        <p:txBody>
          <a:bodyPr/>
          <a:lstStyle/>
          <a:p>
            <a:r>
              <a:rPr lang="en-US" dirty="0">
                <a:effectLst/>
              </a:rPr>
              <a:t>Local Security </a:t>
            </a:r>
            <a:r>
              <a:rPr lang="en-US" dirty="0" smtClean="0">
                <a:effectLst/>
              </a:rPr>
              <a:t>Policy (cont.)</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39</a:t>
            </a:fld>
            <a:endParaRPr lang="en-US" dirty="0"/>
          </a:p>
        </p:txBody>
      </p:sp>
      <p:pic>
        <p:nvPicPr>
          <p:cNvPr id="5" name="Picture 4"/>
          <p:cNvPicPr>
            <a:picLocks noChangeAspect="1"/>
          </p:cNvPicPr>
          <p:nvPr/>
        </p:nvPicPr>
        <p:blipFill>
          <a:blip r:embed="rId2"/>
          <a:stretch>
            <a:fillRect/>
          </a:stretch>
        </p:blipFill>
        <p:spPr>
          <a:xfrm>
            <a:off x="2677297" y="1370926"/>
            <a:ext cx="7328102" cy="5228236"/>
          </a:xfrm>
          <a:prstGeom prst="rect">
            <a:avLst/>
          </a:prstGeom>
        </p:spPr>
      </p:pic>
    </p:spTree>
    <p:extLst>
      <p:ext uri="{BB962C8B-B14F-4D97-AF65-F5344CB8AC3E}">
        <p14:creationId xmlns:p14="http://schemas.microsoft.com/office/powerpoint/2010/main" val="4278361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93" y="131916"/>
            <a:ext cx="9404723" cy="1400530"/>
          </a:xfrm>
        </p:spPr>
        <p:txBody>
          <a:bodyPr>
            <a:normAutofit/>
          </a:bodyPr>
          <a:lstStyle/>
          <a:p>
            <a:r>
              <a:rPr lang="en-US" sz="4400" dirty="0"/>
              <a:t>Brief History of </a:t>
            </a:r>
            <a:r>
              <a:rPr lang="en-US" sz="4400" dirty="0" smtClean="0"/>
              <a:t>Windows OS</a:t>
            </a:r>
            <a:endParaRPr lang="bg-BG" dirty="0"/>
          </a:p>
        </p:txBody>
      </p:sp>
      <p:sp>
        <p:nvSpPr>
          <p:cNvPr id="4" name="Rectangle 1"/>
          <p:cNvSpPr>
            <a:spLocks noChangeArrowheads="1"/>
          </p:cNvSpPr>
          <p:nvPr/>
        </p:nvSpPr>
        <p:spPr bwMode="auto">
          <a:xfrm>
            <a:off x="7568118" y="1141605"/>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smtClean="0"/>
              <a:t>MS-DOS</a:t>
            </a:r>
            <a:endParaRPr lang="en-US" sz="1600" dirty="0"/>
          </a:p>
        </p:txBody>
      </p:sp>
      <p:sp>
        <p:nvSpPr>
          <p:cNvPr id="5" name="Rectangle 4"/>
          <p:cNvSpPr>
            <a:spLocks noChangeArrowheads="1"/>
          </p:cNvSpPr>
          <p:nvPr/>
        </p:nvSpPr>
        <p:spPr bwMode="auto">
          <a:xfrm>
            <a:off x="7568118" y="4694429"/>
            <a:ext cx="2822150" cy="357868"/>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lstStyle/>
          <a:p>
            <a:pPr algn="ctr" eaLnBrk="0" hangingPunct="0"/>
            <a:r>
              <a:rPr lang="en-US" sz="1600" dirty="0" smtClean="0"/>
              <a:t>Windows XP Home</a:t>
            </a:r>
            <a:endParaRPr lang="en-US" sz="1600" dirty="0"/>
          </a:p>
        </p:txBody>
      </p:sp>
      <p:sp>
        <p:nvSpPr>
          <p:cNvPr id="6" name="Rectangle 5"/>
          <p:cNvSpPr>
            <a:spLocks noChangeArrowheads="1"/>
          </p:cNvSpPr>
          <p:nvPr/>
        </p:nvSpPr>
        <p:spPr bwMode="auto">
          <a:xfrm>
            <a:off x="7568120" y="5216263"/>
            <a:ext cx="2822150" cy="357868"/>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lstStyle/>
          <a:p>
            <a:pPr algn="ctr" eaLnBrk="0" hangingPunct="0"/>
            <a:r>
              <a:rPr lang="en-US" sz="1600" dirty="0" smtClean="0"/>
              <a:t>Windows Vista Home</a:t>
            </a:r>
            <a:endParaRPr lang="en-US" sz="1600" dirty="0"/>
          </a:p>
        </p:txBody>
      </p:sp>
      <p:sp>
        <p:nvSpPr>
          <p:cNvPr id="7" name="Rectangle 1"/>
          <p:cNvSpPr>
            <a:spLocks noChangeArrowheads="1"/>
          </p:cNvSpPr>
          <p:nvPr/>
        </p:nvSpPr>
        <p:spPr bwMode="auto">
          <a:xfrm>
            <a:off x="7568118" y="1468177"/>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smtClean="0"/>
              <a:t>Windows 1</a:t>
            </a:r>
            <a:endParaRPr lang="en-US" sz="1600" dirty="0"/>
          </a:p>
        </p:txBody>
      </p:sp>
      <p:sp>
        <p:nvSpPr>
          <p:cNvPr id="8" name="Rectangle 1"/>
          <p:cNvSpPr>
            <a:spLocks noChangeArrowheads="1"/>
          </p:cNvSpPr>
          <p:nvPr/>
        </p:nvSpPr>
        <p:spPr bwMode="auto">
          <a:xfrm>
            <a:off x="7568118" y="1808356"/>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smtClean="0"/>
              <a:t>Windows 2</a:t>
            </a:r>
            <a:endParaRPr lang="en-US" sz="1600" dirty="0"/>
          </a:p>
        </p:txBody>
      </p:sp>
      <p:sp>
        <p:nvSpPr>
          <p:cNvPr id="9" name="Rectangle 1"/>
          <p:cNvSpPr>
            <a:spLocks noChangeArrowheads="1"/>
          </p:cNvSpPr>
          <p:nvPr/>
        </p:nvSpPr>
        <p:spPr bwMode="auto">
          <a:xfrm>
            <a:off x="7568118" y="2148535"/>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a:t>Windows </a:t>
            </a:r>
            <a:r>
              <a:rPr lang="en-US" sz="1600" dirty="0" smtClean="0"/>
              <a:t>3</a:t>
            </a:r>
            <a:endParaRPr lang="en-US" sz="1600" dirty="0"/>
          </a:p>
        </p:txBody>
      </p:sp>
      <p:sp>
        <p:nvSpPr>
          <p:cNvPr id="10" name="Rectangle 1"/>
          <p:cNvSpPr>
            <a:spLocks noChangeArrowheads="1"/>
          </p:cNvSpPr>
          <p:nvPr/>
        </p:nvSpPr>
        <p:spPr bwMode="auto">
          <a:xfrm>
            <a:off x="7568118" y="2488714"/>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a:t>Windows </a:t>
            </a:r>
            <a:r>
              <a:rPr lang="en-US" sz="1600" dirty="0" smtClean="0"/>
              <a:t>3.1 and 3.11</a:t>
            </a:r>
            <a:endParaRPr lang="en-US" sz="1600" dirty="0"/>
          </a:p>
        </p:txBody>
      </p:sp>
      <p:sp>
        <p:nvSpPr>
          <p:cNvPr id="11" name="Rectangle 1"/>
          <p:cNvSpPr>
            <a:spLocks noChangeArrowheads="1"/>
          </p:cNvSpPr>
          <p:nvPr/>
        </p:nvSpPr>
        <p:spPr bwMode="auto">
          <a:xfrm>
            <a:off x="7568118" y="3124859"/>
            <a:ext cx="2822150" cy="355143"/>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a:t>Windows </a:t>
            </a:r>
            <a:r>
              <a:rPr lang="en-US" sz="1600" dirty="0" smtClean="0"/>
              <a:t>95</a:t>
            </a:r>
            <a:endParaRPr lang="en-US" sz="1600" dirty="0"/>
          </a:p>
        </p:txBody>
      </p:sp>
      <p:sp>
        <p:nvSpPr>
          <p:cNvPr id="12" name="Rectangle 1"/>
          <p:cNvSpPr>
            <a:spLocks noChangeArrowheads="1"/>
          </p:cNvSpPr>
          <p:nvPr/>
        </p:nvSpPr>
        <p:spPr bwMode="auto">
          <a:xfrm>
            <a:off x="7568118" y="3628961"/>
            <a:ext cx="2822150" cy="181955"/>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a:t>Windows </a:t>
            </a:r>
            <a:r>
              <a:rPr lang="en-US" sz="1600" dirty="0" smtClean="0"/>
              <a:t>98</a:t>
            </a:r>
            <a:endParaRPr lang="en-US" sz="1600" dirty="0"/>
          </a:p>
        </p:txBody>
      </p:sp>
      <p:sp>
        <p:nvSpPr>
          <p:cNvPr id="13" name="Rectangle 1"/>
          <p:cNvSpPr>
            <a:spLocks noChangeArrowheads="1"/>
          </p:cNvSpPr>
          <p:nvPr/>
        </p:nvSpPr>
        <p:spPr bwMode="auto">
          <a:xfrm>
            <a:off x="7568118" y="3970061"/>
            <a:ext cx="2822150" cy="187779"/>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smtClean="0"/>
              <a:t>Windows ME</a:t>
            </a:r>
            <a:endParaRPr lang="en-US" sz="1600" dirty="0"/>
          </a:p>
        </p:txBody>
      </p:sp>
      <p:sp>
        <p:nvSpPr>
          <p:cNvPr id="14" name="Rectangle 1"/>
          <p:cNvSpPr>
            <a:spLocks noChangeArrowheads="1"/>
          </p:cNvSpPr>
          <p:nvPr/>
        </p:nvSpPr>
        <p:spPr bwMode="auto">
          <a:xfrm>
            <a:off x="4731128" y="2632116"/>
            <a:ext cx="2383859" cy="34017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nchor="ctr"/>
          <a:lstStyle/>
          <a:p>
            <a:pPr algn="ctr" eaLnBrk="0" hangingPunct="0"/>
            <a:r>
              <a:rPr lang="en-US" sz="1600" dirty="0" smtClean="0"/>
              <a:t>Windows NT 3</a:t>
            </a:r>
          </a:p>
        </p:txBody>
      </p:sp>
      <p:sp>
        <p:nvSpPr>
          <p:cNvPr id="15" name="Rectangle 1"/>
          <p:cNvSpPr>
            <a:spLocks noChangeArrowheads="1"/>
          </p:cNvSpPr>
          <p:nvPr/>
        </p:nvSpPr>
        <p:spPr bwMode="auto">
          <a:xfrm>
            <a:off x="4731128" y="3116864"/>
            <a:ext cx="2383859" cy="355143"/>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nchor="ctr"/>
          <a:lstStyle/>
          <a:p>
            <a:pPr algn="ctr" eaLnBrk="0" hangingPunct="0"/>
            <a:r>
              <a:rPr lang="en-US" sz="1600" dirty="0" smtClean="0"/>
              <a:t>Windows NT 4</a:t>
            </a:r>
          </a:p>
        </p:txBody>
      </p:sp>
      <p:sp>
        <p:nvSpPr>
          <p:cNvPr id="16" name="Rectangle 15"/>
          <p:cNvSpPr>
            <a:spLocks noChangeArrowheads="1"/>
          </p:cNvSpPr>
          <p:nvPr/>
        </p:nvSpPr>
        <p:spPr bwMode="auto">
          <a:xfrm>
            <a:off x="7568118" y="5764628"/>
            <a:ext cx="2822150" cy="357868"/>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lstStyle/>
          <a:p>
            <a:pPr algn="ctr" eaLnBrk="0" hangingPunct="0"/>
            <a:r>
              <a:rPr lang="en-US" sz="1600" dirty="0" smtClean="0"/>
              <a:t>Windows 7 Home</a:t>
            </a:r>
            <a:endParaRPr lang="en-US" sz="1600" dirty="0"/>
          </a:p>
        </p:txBody>
      </p:sp>
      <p:sp>
        <p:nvSpPr>
          <p:cNvPr id="17" name="Rectangle 16"/>
          <p:cNvSpPr>
            <a:spLocks noChangeArrowheads="1"/>
          </p:cNvSpPr>
          <p:nvPr/>
        </p:nvSpPr>
        <p:spPr bwMode="auto">
          <a:xfrm>
            <a:off x="7568120" y="6313673"/>
            <a:ext cx="2822150" cy="357868"/>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lstStyle/>
          <a:p>
            <a:pPr algn="ctr" eaLnBrk="0" hangingPunct="0"/>
            <a:r>
              <a:rPr lang="en-US" sz="1600" dirty="0" smtClean="0"/>
              <a:t>Windows 8 Home</a:t>
            </a:r>
            <a:endParaRPr lang="en-US" sz="1600" dirty="0"/>
          </a:p>
        </p:txBody>
      </p:sp>
      <p:sp>
        <p:nvSpPr>
          <p:cNvPr id="18" name="Rectangle 1"/>
          <p:cNvSpPr>
            <a:spLocks noChangeArrowheads="1"/>
          </p:cNvSpPr>
          <p:nvPr/>
        </p:nvSpPr>
        <p:spPr bwMode="auto">
          <a:xfrm>
            <a:off x="4731128" y="4140860"/>
            <a:ext cx="2383858" cy="381000"/>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nchor="ctr"/>
          <a:lstStyle/>
          <a:p>
            <a:pPr algn="ctr" eaLnBrk="0" hangingPunct="0"/>
            <a:r>
              <a:rPr lang="en-US" sz="1600" dirty="0" smtClean="0"/>
              <a:t>Windows 2000</a:t>
            </a:r>
          </a:p>
        </p:txBody>
      </p:sp>
      <p:sp>
        <p:nvSpPr>
          <p:cNvPr id="19" name="Rectangle 18"/>
          <p:cNvSpPr>
            <a:spLocks noChangeArrowheads="1"/>
          </p:cNvSpPr>
          <p:nvPr/>
        </p:nvSpPr>
        <p:spPr bwMode="auto">
          <a:xfrm>
            <a:off x="4731127" y="4686434"/>
            <a:ext cx="2383859" cy="35786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lstStyle/>
          <a:p>
            <a:pPr algn="ctr" eaLnBrk="0" hangingPunct="0"/>
            <a:r>
              <a:rPr lang="en-US" sz="1600" dirty="0" smtClean="0"/>
              <a:t>Windows XP</a:t>
            </a:r>
            <a:endParaRPr lang="en-US" sz="1600" dirty="0"/>
          </a:p>
        </p:txBody>
      </p:sp>
      <p:sp>
        <p:nvSpPr>
          <p:cNvPr id="20" name="Rectangle 19"/>
          <p:cNvSpPr>
            <a:spLocks noChangeArrowheads="1"/>
          </p:cNvSpPr>
          <p:nvPr/>
        </p:nvSpPr>
        <p:spPr bwMode="auto">
          <a:xfrm>
            <a:off x="4731127" y="5208268"/>
            <a:ext cx="2383859" cy="35786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lstStyle/>
          <a:p>
            <a:pPr algn="ctr" eaLnBrk="0" hangingPunct="0"/>
            <a:r>
              <a:rPr lang="en-US" sz="1600" dirty="0" smtClean="0"/>
              <a:t>Windows Vista</a:t>
            </a:r>
            <a:endParaRPr lang="en-US" sz="1600" dirty="0"/>
          </a:p>
        </p:txBody>
      </p:sp>
      <p:sp>
        <p:nvSpPr>
          <p:cNvPr id="21" name="Rectangle 20"/>
          <p:cNvSpPr>
            <a:spLocks noChangeArrowheads="1"/>
          </p:cNvSpPr>
          <p:nvPr/>
        </p:nvSpPr>
        <p:spPr bwMode="auto">
          <a:xfrm>
            <a:off x="4731127" y="5756633"/>
            <a:ext cx="2383859" cy="35786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lstStyle/>
          <a:p>
            <a:pPr algn="ctr" eaLnBrk="0" hangingPunct="0"/>
            <a:r>
              <a:rPr lang="en-US" sz="1600" dirty="0" smtClean="0"/>
              <a:t>Windows 7</a:t>
            </a:r>
            <a:endParaRPr lang="en-US" sz="1600" dirty="0"/>
          </a:p>
        </p:txBody>
      </p:sp>
      <p:sp>
        <p:nvSpPr>
          <p:cNvPr id="22" name="Rectangle 21"/>
          <p:cNvSpPr>
            <a:spLocks noChangeArrowheads="1"/>
          </p:cNvSpPr>
          <p:nvPr/>
        </p:nvSpPr>
        <p:spPr bwMode="auto">
          <a:xfrm>
            <a:off x="4731127" y="6305678"/>
            <a:ext cx="2383859" cy="35786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lstStyle/>
          <a:p>
            <a:pPr algn="ctr" eaLnBrk="0" hangingPunct="0"/>
            <a:r>
              <a:rPr lang="en-US" sz="1600" dirty="0" smtClean="0"/>
              <a:t>Windows 8</a:t>
            </a:r>
            <a:endParaRPr lang="en-US" sz="1600" dirty="0"/>
          </a:p>
        </p:txBody>
      </p:sp>
      <p:sp>
        <p:nvSpPr>
          <p:cNvPr id="23" name="Rectangle 1"/>
          <p:cNvSpPr>
            <a:spLocks noChangeArrowheads="1"/>
          </p:cNvSpPr>
          <p:nvPr/>
        </p:nvSpPr>
        <p:spPr bwMode="auto">
          <a:xfrm>
            <a:off x="8102895" y="350196"/>
            <a:ext cx="1752600" cy="504144"/>
          </a:xfrm>
          <a:prstGeom prst="rect">
            <a:avLst/>
          </a:prstGeom>
          <a:ln/>
          <a:extLst/>
        </p:spPr>
        <p:style>
          <a:lnRef idx="1">
            <a:schemeClr val="accent2"/>
          </a:lnRef>
          <a:fillRef idx="2">
            <a:schemeClr val="accent2"/>
          </a:fillRef>
          <a:effectRef idx="1">
            <a:schemeClr val="accent2"/>
          </a:effectRef>
          <a:fontRef idx="minor">
            <a:schemeClr val="dk1"/>
          </a:fontRef>
        </p:style>
        <p:txBody>
          <a:bodyPr lIns="182880" rIns="182880" anchor="ctr"/>
          <a:lstStyle/>
          <a:p>
            <a:pPr algn="ctr" eaLnBrk="0" hangingPunct="0"/>
            <a:r>
              <a:rPr lang="en-US" sz="1600" dirty="0" smtClean="0"/>
              <a:t>Domestic Use</a:t>
            </a:r>
            <a:endParaRPr lang="en-US" sz="1600" dirty="0"/>
          </a:p>
        </p:txBody>
      </p:sp>
      <p:sp>
        <p:nvSpPr>
          <p:cNvPr id="24" name="Rectangle 1"/>
          <p:cNvSpPr>
            <a:spLocks noChangeArrowheads="1"/>
          </p:cNvSpPr>
          <p:nvPr/>
        </p:nvSpPr>
        <p:spPr bwMode="auto">
          <a:xfrm>
            <a:off x="5046756" y="1807521"/>
            <a:ext cx="1752600" cy="510268"/>
          </a:xfrm>
          <a:prstGeom prst="rect">
            <a:avLst/>
          </a:prstGeom>
          <a:ln/>
          <a:extLst/>
        </p:spPr>
        <p:style>
          <a:lnRef idx="1">
            <a:schemeClr val="accent5"/>
          </a:lnRef>
          <a:fillRef idx="2">
            <a:schemeClr val="accent5"/>
          </a:fillRef>
          <a:effectRef idx="1">
            <a:schemeClr val="accent5"/>
          </a:effectRef>
          <a:fontRef idx="minor">
            <a:schemeClr val="dk1"/>
          </a:fontRef>
        </p:style>
        <p:txBody>
          <a:bodyPr lIns="182880" rIns="182880" anchor="ctr"/>
          <a:lstStyle/>
          <a:p>
            <a:pPr algn="ctr" eaLnBrk="0" hangingPunct="0"/>
            <a:r>
              <a:rPr lang="en-US" sz="1600" dirty="0" smtClean="0"/>
              <a:t>Corporate Use</a:t>
            </a:r>
          </a:p>
        </p:txBody>
      </p:sp>
      <p:cxnSp>
        <p:nvCxnSpPr>
          <p:cNvPr id="25" name="Straight Arrow Connector 24"/>
          <p:cNvCxnSpPr>
            <a:stCxn id="4" idx="2"/>
            <a:endCxn id="7" idx="0"/>
          </p:cNvCxnSpPr>
          <p:nvPr/>
        </p:nvCxnSpPr>
        <p:spPr>
          <a:xfrm>
            <a:off x="8979193" y="1329384"/>
            <a:ext cx="0" cy="138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8" idx="0"/>
          </p:cNvCxnSpPr>
          <p:nvPr/>
        </p:nvCxnSpPr>
        <p:spPr>
          <a:xfrm>
            <a:off x="8979193" y="1655956"/>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9" idx="0"/>
          </p:cNvCxnSpPr>
          <p:nvPr/>
        </p:nvCxnSpPr>
        <p:spPr>
          <a:xfrm>
            <a:off x="8979193" y="1996135"/>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a:endCxn id="10" idx="0"/>
          </p:cNvCxnSpPr>
          <p:nvPr/>
        </p:nvCxnSpPr>
        <p:spPr>
          <a:xfrm>
            <a:off x="8979193" y="2336314"/>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2"/>
            <a:endCxn id="11" idx="0"/>
          </p:cNvCxnSpPr>
          <p:nvPr/>
        </p:nvCxnSpPr>
        <p:spPr>
          <a:xfrm>
            <a:off x="8979193" y="2676493"/>
            <a:ext cx="0" cy="448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3"/>
          </p:cNvCxnSpPr>
          <p:nvPr/>
        </p:nvCxnSpPr>
        <p:spPr>
          <a:xfrm flipH="1">
            <a:off x="7114987" y="2802205"/>
            <a:ext cx="18642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2"/>
            <a:endCxn id="15" idx="0"/>
          </p:cNvCxnSpPr>
          <p:nvPr/>
        </p:nvCxnSpPr>
        <p:spPr>
          <a:xfrm>
            <a:off x="5923058" y="2972294"/>
            <a:ext cx="0" cy="144570"/>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2" name="Straight Arrow Connector 31"/>
          <p:cNvCxnSpPr>
            <a:stCxn id="15" idx="2"/>
            <a:endCxn id="18" idx="0"/>
          </p:cNvCxnSpPr>
          <p:nvPr/>
        </p:nvCxnSpPr>
        <p:spPr>
          <a:xfrm flipH="1">
            <a:off x="5923057" y="3472007"/>
            <a:ext cx="1" cy="668853"/>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3" name="Straight Arrow Connector 32"/>
          <p:cNvCxnSpPr>
            <a:stCxn id="18" idx="2"/>
            <a:endCxn id="19" idx="0"/>
          </p:cNvCxnSpPr>
          <p:nvPr/>
        </p:nvCxnSpPr>
        <p:spPr>
          <a:xfrm>
            <a:off x="5923057" y="4521860"/>
            <a:ext cx="0" cy="164574"/>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4" name="Straight Arrow Connector 33"/>
          <p:cNvCxnSpPr>
            <a:stCxn id="19" idx="2"/>
            <a:endCxn id="20" idx="0"/>
          </p:cNvCxnSpPr>
          <p:nvPr/>
        </p:nvCxnSpPr>
        <p:spPr>
          <a:xfrm>
            <a:off x="5923057" y="5044302"/>
            <a:ext cx="0" cy="163966"/>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5" name="Straight Arrow Connector 34"/>
          <p:cNvCxnSpPr>
            <a:stCxn id="20" idx="2"/>
            <a:endCxn id="21" idx="0"/>
          </p:cNvCxnSpPr>
          <p:nvPr/>
        </p:nvCxnSpPr>
        <p:spPr>
          <a:xfrm>
            <a:off x="5923057" y="5566136"/>
            <a:ext cx="0" cy="190497"/>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6" name="Straight Arrow Connector 35"/>
          <p:cNvCxnSpPr>
            <a:stCxn id="21" idx="2"/>
            <a:endCxn id="22" idx="0"/>
          </p:cNvCxnSpPr>
          <p:nvPr/>
        </p:nvCxnSpPr>
        <p:spPr>
          <a:xfrm>
            <a:off x="5923057" y="6114501"/>
            <a:ext cx="0" cy="191177"/>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cxnSp>
        <p:nvCxnSpPr>
          <p:cNvPr id="37" name="Straight Arrow Connector 36"/>
          <p:cNvCxnSpPr>
            <a:stCxn id="19" idx="3"/>
            <a:endCxn id="5" idx="1"/>
          </p:cNvCxnSpPr>
          <p:nvPr/>
        </p:nvCxnSpPr>
        <p:spPr>
          <a:xfrm>
            <a:off x="7114986" y="4865368"/>
            <a:ext cx="453132"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3"/>
            <a:endCxn id="6" idx="1"/>
          </p:cNvCxnSpPr>
          <p:nvPr/>
        </p:nvCxnSpPr>
        <p:spPr>
          <a:xfrm>
            <a:off x="7114986" y="5387202"/>
            <a:ext cx="453134"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3"/>
            <a:endCxn id="16" idx="1"/>
          </p:cNvCxnSpPr>
          <p:nvPr/>
        </p:nvCxnSpPr>
        <p:spPr>
          <a:xfrm>
            <a:off x="7114986" y="5935567"/>
            <a:ext cx="453132"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 idx="3"/>
            <a:endCxn id="17" idx="1"/>
          </p:cNvCxnSpPr>
          <p:nvPr/>
        </p:nvCxnSpPr>
        <p:spPr>
          <a:xfrm>
            <a:off x="7114986" y="6484612"/>
            <a:ext cx="453134"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1" idx="1"/>
            <a:endCxn id="15" idx="3"/>
          </p:cNvCxnSpPr>
          <p:nvPr/>
        </p:nvCxnSpPr>
        <p:spPr>
          <a:xfrm flipH="1" flipV="1">
            <a:off x="7114987" y="3294436"/>
            <a:ext cx="453131"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2"/>
            <a:endCxn id="12" idx="0"/>
          </p:cNvCxnSpPr>
          <p:nvPr/>
        </p:nvCxnSpPr>
        <p:spPr>
          <a:xfrm>
            <a:off x="8979193" y="3480002"/>
            <a:ext cx="0" cy="148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2"/>
            <a:endCxn id="13" idx="0"/>
          </p:cNvCxnSpPr>
          <p:nvPr/>
        </p:nvCxnSpPr>
        <p:spPr>
          <a:xfrm>
            <a:off x="8979193" y="3810916"/>
            <a:ext cx="0" cy="159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1"/>
          <p:cNvSpPr>
            <a:spLocks noChangeArrowheads="1"/>
          </p:cNvSpPr>
          <p:nvPr/>
        </p:nvSpPr>
        <p:spPr bwMode="auto">
          <a:xfrm>
            <a:off x="1884164" y="2611705"/>
            <a:ext cx="2238022"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NT Server 3</a:t>
            </a:r>
          </a:p>
        </p:txBody>
      </p:sp>
      <p:sp>
        <p:nvSpPr>
          <p:cNvPr id="45" name="Rectangle 1"/>
          <p:cNvSpPr>
            <a:spLocks noChangeArrowheads="1"/>
          </p:cNvSpPr>
          <p:nvPr/>
        </p:nvSpPr>
        <p:spPr bwMode="auto">
          <a:xfrm>
            <a:off x="1884164" y="3103935"/>
            <a:ext cx="2238022"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NT Server 4</a:t>
            </a:r>
          </a:p>
        </p:txBody>
      </p:sp>
      <p:sp>
        <p:nvSpPr>
          <p:cNvPr id="46" name="Rectangle 1"/>
          <p:cNvSpPr>
            <a:spLocks noChangeArrowheads="1"/>
          </p:cNvSpPr>
          <p:nvPr/>
        </p:nvSpPr>
        <p:spPr bwMode="auto">
          <a:xfrm>
            <a:off x="1886987" y="4140746"/>
            <a:ext cx="2238022"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 2000</a:t>
            </a:r>
          </a:p>
        </p:txBody>
      </p:sp>
      <p:sp>
        <p:nvSpPr>
          <p:cNvPr id="47" name="Rectangle 1"/>
          <p:cNvSpPr>
            <a:spLocks noChangeArrowheads="1"/>
          </p:cNvSpPr>
          <p:nvPr/>
        </p:nvSpPr>
        <p:spPr bwMode="auto">
          <a:xfrm>
            <a:off x="1886987" y="4682863"/>
            <a:ext cx="2238022"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 2003 (+R2)</a:t>
            </a:r>
          </a:p>
        </p:txBody>
      </p:sp>
      <p:sp>
        <p:nvSpPr>
          <p:cNvPr id="48" name="Rectangle 1"/>
          <p:cNvSpPr>
            <a:spLocks noChangeArrowheads="1"/>
          </p:cNvSpPr>
          <p:nvPr/>
        </p:nvSpPr>
        <p:spPr bwMode="auto">
          <a:xfrm>
            <a:off x="1884164" y="5196702"/>
            <a:ext cx="2238022"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 2008</a:t>
            </a:r>
          </a:p>
        </p:txBody>
      </p:sp>
      <p:sp>
        <p:nvSpPr>
          <p:cNvPr id="49" name="Rectangle 1"/>
          <p:cNvSpPr>
            <a:spLocks noChangeArrowheads="1"/>
          </p:cNvSpPr>
          <p:nvPr/>
        </p:nvSpPr>
        <p:spPr bwMode="auto">
          <a:xfrm>
            <a:off x="1884165" y="5745067"/>
            <a:ext cx="2223910"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 2008 R2</a:t>
            </a:r>
          </a:p>
        </p:txBody>
      </p:sp>
      <p:sp>
        <p:nvSpPr>
          <p:cNvPr id="50" name="Rectangle 1"/>
          <p:cNvSpPr>
            <a:spLocks noChangeArrowheads="1"/>
          </p:cNvSpPr>
          <p:nvPr/>
        </p:nvSpPr>
        <p:spPr bwMode="auto">
          <a:xfrm>
            <a:off x="1884165" y="6302107"/>
            <a:ext cx="2223910" cy="381000"/>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 2012</a:t>
            </a:r>
          </a:p>
        </p:txBody>
      </p:sp>
      <p:cxnSp>
        <p:nvCxnSpPr>
          <p:cNvPr id="51" name="Straight Arrow Connector 50"/>
          <p:cNvCxnSpPr>
            <a:stCxn id="19" idx="1"/>
            <a:endCxn id="47" idx="3"/>
          </p:cNvCxnSpPr>
          <p:nvPr/>
        </p:nvCxnSpPr>
        <p:spPr>
          <a:xfrm flipH="1">
            <a:off x="4125009" y="4865368"/>
            <a:ext cx="606118"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8" idx="1"/>
          </p:cNvCxnSpPr>
          <p:nvPr/>
        </p:nvCxnSpPr>
        <p:spPr>
          <a:xfrm flipH="1">
            <a:off x="4108076" y="4331360"/>
            <a:ext cx="623052" cy="2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4" idx="1"/>
            <a:endCxn id="44" idx="3"/>
          </p:cNvCxnSpPr>
          <p:nvPr/>
        </p:nvCxnSpPr>
        <p:spPr>
          <a:xfrm flipH="1">
            <a:off x="4122186" y="2802205"/>
            <a:ext cx="608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5" idx="1"/>
            <a:endCxn id="45" idx="3"/>
          </p:cNvCxnSpPr>
          <p:nvPr/>
        </p:nvCxnSpPr>
        <p:spPr>
          <a:xfrm flipH="1" flipV="1">
            <a:off x="4122186" y="3294435"/>
            <a:ext cx="60894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0" idx="1"/>
            <a:endCxn id="48" idx="3"/>
          </p:cNvCxnSpPr>
          <p:nvPr/>
        </p:nvCxnSpPr>
        <p:spPr>
          <a:xfrm flipH="1">
            <a:off x="4122186" y="5387202"/>
            <a:ext cx="6089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1" idx="1"/>
            <a:endCxn id="49" idx="3"/>
          </p:cNvCxnSpPr>
          <p:nvPr/>
        </p:nvCxnSpPr>
        <p:spPr>
          <a:xfrm flipH="1">
            <a:off x="4108075" y="5935567"/>
            <a:ext cx="6230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2" idx="1"/>
            <a:endCxn id="50" idx="3"/>
          </p:cNvCxnSpPr>
          <p:nvPr/>
        </p:nvCxnSpPr>
        <p:spPr>
          <a:xfrm flipH="1">
            <a:off x="4108075" y="6484612"/>
            <a:ext cx="623052" cy="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1"/>
          <p:cNvSpPr>
            <a:spLocks noChangeArrowheads="1"/>
          </p:cNvSpPr>
          <p:nvPr/>
        </p:nvSpPr>
        <p:spPr bwMode="auto">
          <a:xfrm>
            <a:off x="2129698" y="1826046"/>
            <a:ext cx="1752600" cy="510268"/>
          </a:xfrm>
          <a:prstGeom prst="rect">
            <a:avLst/>
          </a:prstGeom>
          <a:ln/>
          <a:extLst/>
        </p:spPr>
        <p:style>
          <a:lnRef idx="1">
            <a:schemeClr val="accent4"/>
          </a:lnRef>
          <a:fillRef idx="2">
            <a:schemeClr val="accent4"/>
          </a:fillRef>
          <a:effectRef idx="1">
            <a:schemeClr val="accent4"/>
          </a:effectRef>
          <a:fontRef idx="minor">
            <a:schemeClr val="dk1"/>
          </a:fontRef>
        </p:style>
        <p:txBody>
          <a:bodyPr lIns="182880" rIns="182880" anchor="ctr"/>
          <a:lstStyle/>
          <a:p>
            <a:pPr algn="ctr" eaLnBrk="0" hangingPunct="0"/>
            <a:r>
              <a:rPr lang="en-US" sz="1600" dirty="0" smtClean="0"/>
              <a:t>Server</a:t>
            </a:r>
          </a:p>
        </p:txBody>
      </p:sp>
    </p:spTree>
    <p:extLst>
      <p:ext uri="{BB962C8B-B14F-4D97-AF65-F5344CB8AC3E}">
        <p14:creationId xmlns:p14="http://schemas.microsoft.com/office/powerpoint/2010/main" val="19189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4" grpId="0" animBg="1"/>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Policy</a:t>
            </a:r>
            <a:endParaRPr lang="bg-BG" dirty="0"/>
          </a:p>
        </p:txBody>
      </p:sp>
      <p:sp>
        <p:nvSpPr>
          <p:cNvPr id="4" name="Content Placeholder 2"/>
          <p:cNvSpPr txBox="1">
            <a:spLocks/>
          </p:cNvSpPr>
          <p:nvPr/>
        </p:nvSpPr>
        <p:spPr>
          <a:xfrm>
            <a:off x="1125791" y="4005390"/>
            <a:ext cx="8686800" cy="2442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Manage user and computer settings</a:t>
            </a:r>
          </a:p>
          <a:p>
            <a:r>
              <a:rPr lang="en-US" dirty="0" smtClean="0"/>
              <a:t>Enforce IT policies</a:t>
            </a:r>
          </a:p>
          <a:p>
            <a:pPr>
              <a:lnSpc>
                <a:spcPct val="100000"/>
              </a:lnSpc>
            </a:pPr>
            <a:r>
              <a:rPr lang="en-US" dirty="0"/>
              <a:t>Simplify administrative tasks</a:t>
            </a:r>
          </a:p>
          <a:p>
            <a:pPr>
              <a:lnSpc>
                <a:spcPct val="100000"/>
              </a:lnSpc>
            </a:pPr>
            <a:r>
              <a:rPr lang="en-US" dirty="0"/>
              <a:t>Implement security settings</a:t>
            </a:r>
          </a:p>
          <a:p>
            <a:pPr>
              <a:lnSpc>
                <a:spcPct val="100000"/>
              </a:lnSpc>
            </a:pPr>
            <a:r>
              <a:rPr lang="en-US" dirty="0"/>
              <a:t>Can be </a:t>
            </a:r>
            <a:r>
              <a:rPr lang="en-US" dirty="0" smtClean="0"/>
              <a:t>easily </a:t>
            </a:r>
            <a:r>
              <a:rPr lang="en-US" dirty="0"/>
              <a:t>extended</a:t>
            </a:r>
          </a:p>
        </p:txBody>
      </p:sp>
      <p:grpSp>
        <p:nvGrpSpPr>
          <p:cNvPr id="30" name="Group 29"/>
          <p:cNvGrpSpPr/>
          <p:nvPr/>
        </p:nvGrpSpPr>
        <p:grpSpPr>
          <a:xfrm>
            <a:off x="3184569" y="1468975"/>
            <a:ext cx="3449497" cy="2404617"/>
            <a:chOff x="2354144" y="2066134"/>
            <a:chExt cx="4269536" cy="2876085"/>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579" y="2578100"/>
              <a:ext cx="1206683" cy="1865145"/>
            </a:xfrm>
            <a:prstGeom prst="rect">
              <a:avLst/>
            </a:prstGeom>
          </p:spPr>
        </p:pic>
        <p:grpSp>
          <p:nvGrpSpPr>
            <p:cNvPr id="6" name="Group 5"/>
            <p:cNvGrpSpPr/>
            <p:nvPr/>
          </p:nvGrpSpPr>
          <p:grpSpPr>
            <a:xfrm>
              <a:off x="3015858" y="3490746"/>
              <a:ext cx="990600" cy="990600"/>
              <a:chOff x="1126927" y="4333700"/>
              <a:chExt cx="990600" cy="9906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27" y="4333700"/>
                <a:ext cx="990600" cy="990600"/>
              </a:xfrm>
              <a:prstGeom prst="rect">
                <a:avLst/>
              </a:prstGeom>
            </p:spPr>
          </p:pic>
          <p:sp>
            <p:nvSpPr>
              <p:cNvPr id="8" name="TextBox 7"/>
              <p:cNvSpPr txBox="1"/>
              <p:nvPr/>
            </p:nvSpPr>
            <p:spPr>
              <a:xfrm>
                <a:off x="1265123" y="4474298"/>
                <a:ext cx="727257" cy="846680"/>
              </a:xfrm>
              <a:prstGeom prst="rect">
                <a:avLst/>
              </a:prstGeom>
              <a:noFill/>
            </p:spPr>
            <p:txBody>
              <a:bodyPr wrap="square" rtlCol="0">
                <a:spAutoFit/>
              </a:bodyPr>
              <a:lstStyle/>
              <a:p>
                <a:pPr algn="ctr"/>
                <a:r>
                  <a:rPr lang="en-US" sz="2000" b="1" dirty="0" smtClean="0"/>
                  <a:t>AD DB</a:t>
                </a:r>
                <a:endParaRPr lang="en-US" sz="2000" b="1" dirty="0"/>
              </a:p>
            </p:txBody>
          </p:sp>
        </p:grpSp>
        <p:sp>
          <p:nvSpPr>
            <p:cNvPr id="9" name="Down Arrow 44"/>
            <p:cNvSpPr/>
            <p:nvPr/>
          </p:nvSpPr>
          <p:spPr>
            <a:xfrm rot="14845245">
              <a:off x="4460334" y="2430072"/>
              <a:ext cx="346309" cy="1243281"/>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Down Arrow 44"/>
            <p:cNvSpPr/>
            <p:nvPr/>
          </p:nvSpPr>
          <p:spPr>
            <a:xfrm rot="15923447">
              <a:off x="4646603" y="3024373"/>
              <a:ext cx="346309" cy="1243281"/>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Down Arrow 44"/>
            <p:cNvSpPr/>
            <p:nvPr/>
          </p:nvSpPr>
          <p:spPr>
            <a:xfrm rot="16678369">
              <a:off x="4563081" y="3563900"/>
              <a:ext cx="346309" cy="1243281"/>
            </a:xfrm>
            <a:custGeom>
              <a:avLst/>
              <a:gdLst>
                <a:gd name="connsiteX0" fmla="*/ 0 w 1216677"/>
                <a:gd name="connsiteY0" fmla="*/ 2687256 h 3295594"/>
                <a:gd name="connsiteX1" fmla="*/ 304169 w 1216677"/>
                <a:gd name="connsiteY1" fmla="*/ 2687256 h 3295594"/>
                <a:gd name="connsiteX2" fmla="*/ 304169 w 1216677"/>
                <a:gd name="connsiteY2" fmla="*/ 0 h 3295594"/>
                <a:gd name="connsiteX3" fmla="*/ 912508 w 1216677"/>
                <a:gd name="connsiteY3" fmla="*/ 0 h 3295594"/>
                <a:gd name="connsiteX4" fmla="*/ 912508 w 1216677"/>
                <a:gd name="connsiteY4" fmla="*/ 2687256 h 3295594"/>
                <a:gd name="connsiteX5" fmla="*/ 1216677 w 1216677"/>
                <a:gd name="connsiteY5" fmla="*/ 2687256 h 3295594"/>
                <a:gd name="connsiteX6" fmla="*/ 608339 w 1216677"/>
                <a:gd name="connsiteY6" fmla="*/ 3295594 h 3295594"/>
                <a:gd name="connsiteX7" fmla="*/ 0 w 1216677"/>
                <a:gd name="connsiteY7" fmla="*/ 2687256 h 3295594"/>
                <a:gd name="connsiteX0" fmla="*/ 0 w 1216677"/>
                <a:gd name="connsiteY0" fmla="*/ 2706306 h 3314644"/>
                <a:gd name="connsiteX1" fmla="*/ 304169 w 1216677"/>
                <a:gd name="connsiteY1" fmla="*/ 2706306 h 3314644"/>
                <a:gd name="connsiteX2" fmla="*/ 504194 w 1216677"/>
                <a:gd name="connsiteY2" fmla="*/ 0 h 3314644"/>
                <a:gd name="connsiteX3" fmla="*/ 912508 w 1216677"/>
                <a:gd name="connsiteY3" fmla="*/ 1905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0419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 name="connsiteX0" fmla="*/ 0 w 1216677"/>
                <a:gd name="connsiteY0" fmla="*/ 2706306 h 3314644"/>
                <a:gd name="connsiteX1" fmla="*/ 304169 w 1216677"/>
                <a:gd name="connsiteY1" fmla="*/ 2706306 h 3314644"/>
                <a:gd name="connsiteX2" fmla="*/ 523244 w 1216677"/>
                <a:gd name="connsiteY2" fmla="*/ 0 h 3314644"/>
                <a:gd name="connsiteX3" fmla="*/ 655333 w 1216677"/>
                <a:gd name="connsiteY3" fmla="*/ 0 h 3314644"/>
                <a:gd name="connsiteX4" fmla="*/ 912508 w 1216677"/>
                <a:gd name="connsiteY4" fmla="*/ 2706306 h 3314644"/>
                <a:gd name="connsiteX5" fmla="*/ 1216677 w 1216677"/>
                <a:gd name="connsiteY5" fmla="*/ 2706306 h 3314644"/>
                <a:gd name="connsiteX6" fmla="*/ 608339 w 1216677"/>
                <a:gd name="connsiteY6" fmla="*/ 3314644 h 3314644"/>
                <a:gd name="connsiteX7" fmla="*/ 0 w 1216677"/>
                <a:gd name="connsiteY7" fmla="*/ 2706306 h 331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677" h="3314644">
                  <a:moveTo>
                    <a:pt x="0" y="2706306"/>
                  </a:moveTo>
                  <a:lnTo>
                    <a:pt x="304169" y="2706306"/>
                  </a:lnTo>
                  <a:lnTo>
                    <a:pt x="523244" y="0"/>
                  </a:lnTo>
                  <a:lnTo>
                    <a:pt x="655333" y="0"/>
                  </a:lnTo>
                  <a:lnTo>
                    <a:pt x="912508" y="2706306"/>
                  </a:lnTo>
                  <a:lnTo>
                    <a:pt x="1216677" y="2706306"/>
                  </a:lnTo>
                  <a:lnTo>
                    <a:pt x="608339" y="3314644"/>
                  </a:lnTo>
                  <a:lnTo>
                    <a:pt x="0" y="2706306"/>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303" y="2215515"/>
              <a:ext cx="875257" cy="8752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8423" y="3102178"/>
              <a:ext cx="875257" cy="87525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250" y="4066962"/>
              <a:ext cx="875257" cy="875257"/>
            </a:xfrm>
            <a:prstGeom prst="rect">
              <a:avLst/>
            </a:prstGeom>
          </p:spPr>
        </p:pic>
        <p:grpSp>
          <p:nvGrpSpPr>
            <p:cNvPr id="15" name="Group 14"/>
            <p:cNvGrpSpPr/>
            <p:nvPr/>
          </p:nvGrpSpPr>
          <p:grpSpPr>
            <a:xfrm>
              <a:off x="2354144" y="2066134"/>
              <a:ext cx="992436" cy="1200158"/>
              <a:chOff x="-2052511" y="889861"/>
              <a:chExt cx="1119559" cy="137665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511" y="889861"/>
                <a:ext cx="814760" cy="107304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0111" y="1042260"/>
                <a:ext cx="814760" cy="107304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712" y="1193471"/>
                <a:ext cx="814760" cy="1073047"/>
              </a:xfrm>
              <a:prstGeom prst="rect">
                <a:avLst/>
              </a:prstGeom>
            </p:spPr>
          </p:pic>
          <p:sp>
            <p:nvSpPr>
              <p:cNvPr id="19" name="TextBox 18"/>
              <p:cNvSpPr txBox="1"/>
              <p:nvPr/>
            </p:nvSpPr>
            <p:spPr>
              <a:xfrm>
                <a:off x="-1765409" y="1512799"/>
                <a:ext cx="746808" cy="369333"/>
              </a:xfrm>
              <a:prstGeom prst="rect">
                <a:avLst/>
              </a:prstGeom>
              <a:noFill/>
            </p:spPr>
            <p:txBody>
              <a:bodyPr wrap="none" rtlCol="0">
                <a:spAutoFit/>
              </a:bodyPr>
              <a:lstStyle/>
              <a:p>
                <a:r>
                  <a:rPr lang="en-US" sz="1800" dirty="0" smtClean="0">
                    <a:solidFill>
                      <a:schemeClr val="bg1"/>
                    </a:solidFill>
                  </a:rPr>
                  <a:t>Policy</a:t>
                </a:r>
                <a:endParaRPr lang="en-US" sz="1800" dirty="0">
                  <a:solidFill>
                    <a:schemeClr val="bg1"/>
                  </a:solidFill>
                </a:endParaRPr>
              </a:p>
            </p:txBody>
          </p:sp>
        </p:grpSp>
        <p:grpSp>
          <p:nvGrpSpPr>
            <p:cNvPr id="20" name="Group 19"/>
            <p:cNvGrpSpPr/>
            <p:nvPr/>
          </p:nvGrpSpPr>
          <p:grpSpPr>
            <a:xfrm>
              <a:off x="2363972" y="2083482"/>
              <a:ext cx="992436" cy="1200158"/>
              <a:chOff x="-2052511" y="889861"/>
              <a:chExt cx="1119559" cy="1376657"/>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511" y="889861"/>
                <a:ext cx="814760" cy="107304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0111" y="1042260"/>
                <a:ext cx="814760" cy="107304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712" y="1193471"/>
                <a:ext cx="814760" cy="1073047"/>
              </a:xfrm>
              <a:prstGeom prst="rect">
                <a:avLst/>
              </a:prstGeom>
            </p:spPr>
          </p:pic>
          <p:sp>
            <p:nvSpPr>
              <p:cNvPr id="24" name="TextBox 23"/>
              <p:cNvSpPr txBox="1"/>
              <p:nvPr/>
            </p:nvSpPr>
            <p:spPr>
              <a:xfrm>
                <a:off x="-1765409" y="1512799"/>
                <a:ext cx="746808" cy="369333"/>
              </a:xfrm>
              <a:prstGeom prst="rect">
                <a:avLst/>
              </a:prstGeom>
              <a:noFill/>
            </p:spPr>
            <p:txBody>
              <a:bodyPr wrap="none" rtlCol="0">
                <a:spAutoFit/>
              </a:bodyPr>
              <a:lstStyle/>
              <a:p>
                <a:r>
                  <a:rPr lang="en-US" sz="1800" dirty="0" smtClean="0">
                    <a:solidFill>
                      <a:schemeClr val="bg1"/>
                    </a:solidFill>
                  </a:rPr>
                  <a:t>Policy</a:t>
                </a:r>
                <a:endParaRPr lang="en-US" sz="1800" dirty="0">
                  <a:solidFill>
                    <a:schemeClr val="bg1"/>
                  </a:solidFill>
                </a:endParaRPr>
              </a:p>
            </p:txBody>
          </p:sp>
        </p:grpSp>
        <p:grpSp>
          <p:nvGrpSpPr>
            <p:cNvPr id="25" name="Group 24"/>
            <p:cNvGrpSpPr/>
            <p:nvPr/>
          </p:nvGrpSpPr>
          <p:grpSpPr>
            <a:xfrm>
              <a:off x="2358020" y="2069680"/>
              <a:ext cx="1071812" cy="1200158"/>
              <a:chOff x="-2052511" y="889861"/>
              <a:chExt cx="1209102" cy="1376657"/>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511" y="889861"/>
                <a:ext cx="814760" cy="1073047"/>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0111" y="1042260"/>
                <a:ext cx="814760" cy="1073047"/>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712" y="1193471"/>
                <a:ext cx="814760" cy="1073047"/>
              </a:xfrm>
              <a:prstGeom prst="rect">
                <a:avLst/>
              </a:prstGeom>
            </p:spPr>
          </p:pic>
          <p:sp>
            <p:nvSpPr>
              <p:cNvPr id="29" name="TextBox 28"/>
              <p:cNvSpPr txBox="1"/>
              <p:nvPr/>
            </p:nvSpPr>
            <p:spPr>
              <a:xfrm>
                <a:off x="-1860279" y="1450573"/>
                <a:ext cx="1016870" cy="506711"/>
              </a:xfrm>
              <a:prstGeom prst="rect">
                <a:avLst/>
              </a:prstGeom>
              <a:noFill/>
            </p:spPr>
            <p:txBody>
              <a:bodyPr wrap="none" rtlCol="0">
                <a:spAutoFit/>
              </a:bodyPr>
              <a:lstStyle/>
              <a:p>
                <a:r>
                  <a:rPr lang="en-US" sz="1800" dirty="0" smtClean="0"/>
                  <a:t>Policy</a:t>
                </a:r>
                <a:endParaRPr lang="en-US" sz="1800" dirty="0"/>
              </a:p>
            </p:txBody>
          </p:sp>
        </p:grpSp>
      </p:grpSp>
    </p:spTree>
    <p:extLst>
      <p:ext uri="{BB962C8B-B14F-4D97-AF65-F5344CB8AC3E}">
        <p14:creationId xmlns:p14="http://schemas.microsoft.com/office/powerpoint/2010/main" val="2203414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Windows Services and Service </a:t>
            </a:r>
            <a:r>
              <a:rPr lang="en-US" dirty="0"/>
              <a:t>Accounts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159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Service?</a:t>
            </a:r>
            <a:endParaRPr lang="en-US" dirty="0"/>
          </a:p>
        </p:txBody>
      </p:sp>
      <p:sp>
        <p:nvSpPr>
          <p:cNvPr id="3" name="Content Placeholder 2"/>
          <p:cNvSpPr>
            <a:spLocks noGrp="1"/>
          </p:cNvSpPr>
          <p:nvPr>
            <p:ph idx="1"/>
          </p:nvPr>
        </p:nvSpPr>
        <p:spPr/>
        <p:txBody>
          <a:bodyPr/>
          <a:lstStyle/>
          <a:p>
            <a:pPr fontAlgn="ctr"/>
            <a:r>
              <a:rPr lang="en-US" sz="3200" dirty="0"/>
              <a:t>Long running program that operates in the background</a:t>
            </a:r>
          </a:p>
          <a:p>
            <a:pPr fontAlgn="ctr"/>
            <a:r>
              <a:rPr lang="en-US" sz="3200" dirty="0" smtClean="0"/>
              <a:t>Designed to require </a:t>
            </a:r>
            <a:r>
              <a:rPr lang="en-US" sz="3200" dirty="0"/>
              <a:t>no </a:t>
            </a:r>
            <a:r>
              <a:rPr lang="en-US" sz="3200" dirty="0" smtClean="0"/>
              <a:t>interactive user intervention</a:t>
            </a:r>
            <a:endParaRPr lang="en-US" sz="3200" dirty="0"/>
          </a:p>
          <a:p>
            <a:pPr fontAlgn="ctr"/>
            <a:r>
              <a:rPr lang="en-US" sz="3200" dirty="0"/>
              <a:t>Similar in concept to a Unix daemon</a:t>
            </a:r>
          </a:p>
          <a:p>
            <a:pPr fontAlgn="ctr"/>
            <a:r>
              <a:rPr lang="en-US" sz="3200" dirty="0"/>
              <a:t>Can be configured to start </a:t>
            </a:r>
            <a:r>
              <a:rPr lang="en-US" sz="3200" dirty="0" smtClean="0"/>
              <a:t>with the operating system</a:t>
            </a:r>
            <a:endParaRPr lang="en-US" dirty="0"/>
          </a:p>
        </p:txBody>
      </p:sp>
    </p:spTree>
    <p:extLst>
      <p:ext uri="{BB962C8B-B14F-4D97-AF65-F5344CB8AC3E}">
        <p14:creationId xmlns:p14="http://schemas.microsoft.com/office/powerpoint/2010/main" val="3014612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startup types</a:t>
            </a:r>
          </a:p>
        </p:txBody>
      </p:sp>
      <p:sp>
        <p:nvSpPr>
          <p:cNvPr id="3" name="Content Placeholder 2"/>
          <p:cNvSpPr>
            <a:spLocks noGrp="1"/>
          </p:cNvSpPr>
          <p:nvPr>
            <p:ph idx="1"/>
          </p:nvPr>
        </p:nvSpPr>
        <p:spPr/>
        <p:txBody>
          <a:bodyPr/>
          <a:lstStyle/>
          <a:p>
            <a:pPr fontAlgn="ctr"/>
            <a:r>
              <a:rPr lang="en-US" dirty="0"/>
              <a:t>Automatic</a:t>
            </a:r>
          </a:p>
          <a:p>
            <a:pPr fontAlgn="ctr"/>
            <a:r>
              <a:rPr lang="en-US" dirty="0"/>
              <a:t>Automatic (Delayed) </a:t>
            </a:r>
            <a:endParaRPr lang="en-US" sz="2800" dirty="0"/>
          </a:p>
          <a:p>
            <a:pPr fontAlgn="ctr"/>
            <a:r>
              <a:rPr lang="en-US" dirty="0"/>
              <a:t>Manual</a:t>
            </a:r>
          </a:p>
          <a:p>
            <a:pPr fontAlgn="ctr"/>
            <a:r>
              <a:rPr lang="en-US" dirty="0" smtClean="0"/>
              <a:t>Disable</a:t>
            </a:r>
            <a:endParaRPr lang="en-US" dirty="0"/>
          </a:p>
          <a:p>
            <a:endParaRPr lang="en-US" dirty="0"/>
          </a:p>
          <a:p>
            <a:endParaRPr lang="en-US" dirty="0"/>
          </a:p>
        </p:txBody>
      </p:sp>
      <p:sp>
        <p:nvSpPr>
          <p:cNvPr id="4" name="Rectangle 3"/>
          <p:cNvSpPr/>
          <p:nvPr/>
        </p:nvSpPr>
        <p:spPr>
          <a:xfrm>
            <a:off x="1040028" y="5761464"/>
            <a:ext cx="7696200" cy="830997"/>
          </a:xfrm>
          <a:prstGeom prst="rect">
            <a:avLst/>
          </a:prstGeom>
        </p:spPr>
        <p:txBody>
          <a:bodyPr wrap="square">
            <a:spAutoFit/>
          </a:bodyPr>
          <a:lstStyle/>
          <a:p>
            <a:pPr>
              <a:buClr>
                <a:srgbClr val="FF0000"/>
              </a:buClr>
              <a:buSzPct val="90000"/>
              <a:buFont typeface="Wingdings" pitchFamily="2" charset="2"/>
              <a:buChar char="v"/>
              <a:defRPr/>
            </a:pPr>
            <a:r>
              <a:rPr lang="en-US" sz="2400" i="1" dirty="0" smtClean="0"/>
              <a:t>Windows allows you to create dependencies </a:t>
            </a:r>
            <a:r>
              <a:rPr lang="en-US" sz="2400" i="1" dirty="0"/>
              <a:t>if you want certain services to start before others.  </a:t>
            </a:r>
            <a:endParaRPr lang="en-US" dirty="0"/>
          </a:p>
        </p:txBody>
      </p:sp>
    </p:spTree>
    <p:extLst>
      <p:ext uri="{BB962C8B-B14F-4D97-AF65-F5344CB8AC3E}">
        <p14:creationId xmlns:p14="http://schemas.microsoft.com/office/powerpoint/2010/main" val="468881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Service Control Manager (SCM</a:t>
            </a:r>
            <a:r>
              <a:rPr lang="it-IT" dirty="0" smtClean="0"/>
              <a:t>)</a:t>
            </a:r>
            <a:endParaRPr lang="en-US" dirty="0"/>
          </a:p>
        </p:txBody>
      </p:sp>
      <p:sp>
        <p:nvSpPr>
          <p:cNvPr id="3" name="Content Placeholder 2"/>
          <p:cNvSpPr>
            <a:spLocks noGrp="1"/>
          </p:cNvSpPr>
          <p:nvPr>
            <p:ph idx="1"/>
          </p:nvPr>
        </p:nvSpPr>
        <p:spPr/>
        <p:txBody>
          <a:bodyPr/>
          <a:lstStyle/>
          <a:p>
            <a:r>
              <a:rPr lang="en-US" dirty="0" smtClean="0"/>
              <a:t>A </a:t>
            </a:r>
            <a:r>
              <a:rPr lang="en-US" dirty="0"/>
              <a:t>special system </a:t>
            </a:r>
            <a:r>
              <a:rPr lang="en-US" dirty="0" smtClean="0"/>
              <a:t>process</a:t>
            </a:r>
          </a:p>
          <a:p>
            <a:r>
              <a:rPr lang="en-US" dirty="0"/>
              <a:t>Responsible </a:t>
            </a:r>
            <a:r>
              <a:rPr lang="en-US" dirty="0" smtClean="0"/>
              <a:t>to interacts </a:t>
            </a:r>
            <a:r>
              <a:rPr lang="en-US" dirty="0"/>
              <a:t>with Windows </a:t>
            </a:r>
            <a:r>
              <a:rPr lang="en-US" dirty="0" smtClean="0"/>
              <a:t>Service processes</a:t>
            </a:r>
          </a:p>
          <a:p>
            <a:pPr lvl="1"/>
            <a:r>
              <a:rPr lang="en-US" dirty="0" smtClean="0"/>
              <a:t>Start</a:t>
            </a:r>
          </a:p>
          <a:p>
            <a:pPr lvl="1"/>
            <a:r>
              <a:rPr lang="en-US" dirty="0" smtClean="0"/>
              <a:t>Stop</a:t>
            </a:r>
          </a:p>
          <a:p>
            <a:r>
              <a:rPr lang="en-US" dirty="0" smtClean="0"/>
              <a:t>Interacts through </a:t>
            </a:r>
            <a:r>
              <a:rPr lang="en-US" dirty="0"/>
              <a:t>a well-defined API</a:t>
            </a:r>
          </a:p>
        </p:txBody>
      </p:sp>
    </p:spTree>
    <p:extLst>
      <p:ext uri="{BB962C8B-B14F-4D97-AF65-F5344CB8AC3E}">
        <p14:creationId xmlns:p14="http://schemas.microsoft.com/office/powerpoint/2010/main" val="3679146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Windows Service (C#)</a:t>
            </a:r>
            <a:endParaRPr lang="en-US" dirty="0"/>
          </a:p>
        </p:txBody>
      </p:sp>
      <p:sp>
        <p:nvSpPr>
          <p:cNvPr id="4" name="Rectangle 3"/>
          <p:cNvSpPr/>
          <p:nvPr/>
        </p:nvSpPr>
        <p:spPr>
          <a:xfrm>
            <a:off x="838200" y="1690688"/>
            <a:ext cx="10515600" cy="4801314"/>
          </a:xfrm>
          <a:prstGeom prst="rect">
            <a:avLst/>
          </a:prstGeom>
        </p:spPr>
        <p:txBody>
          <a:bodyPr wrap="square">
            <a:spAutoFit/>
          </a:bodyPr>
          <a:lstStyle/>
          <a:p>
            <a:r>
              <a:rPr lang="en-US" dirty="0"/>
              <a:t>public class </a:t>
            </a:r>
            <a:r>
              <a:rPr lang="en-US" dirty="0" err="1"/>
              <a:t>MyService</a:t>
            </a:r>
            <a:r>
              <a:rPr lang="en-US" dirty="0"/>
              <a:t> : </a:t>
            </a:r>
            <a:r>
              <a:rPr lang="en-US" dirty="0" err="1"/>
              <a:t>System.ServiceProcess.ServiceBase</a:t>
            </a:r>
            <a:endParaRPr lang="en-US" dirty="0"/>
          </a:p>
          <a:p>
            <a:r>
              <a:rPr lang="en-US" dirty="0"/>
              <a:t>{ </a:t>
            </a:r>
          </a:p>
          <a:p>
            <a:r>
              <a:rPr lang="en-US" dirty="0"/>
              <a:t>	public </a:t>
            </a:r>
            <a:r>
              <a:rPr lang="en-US" dirty="0" err="1"/>
              <a:t>MyService</a:t>
            </a:r>
            <a:r>
              <a:rPr lang="en-US" dirty="0"/>
              <a:t>()</a:t>
            </a:r>
          </a:p>
          <a:p>
            <a:r>
              <a:rPr lang="en-US" dirty="0"/>
              <a:t>	{</a:t>
            </a:r>
          </a:p>
          <a:p>
            <a:r>
              <a:rPr lang="en-US" dirty="0"/>
              <a:t>		</a:t>
            </a:r>
            <a:r>
              <a:rPr lang="en-US" dirty="0" err="1"/>
              <a:t>InitializeComponent</a:t>
            </a:r>
            <a:r>
              <a:rPr lang="en-US" dirty="0"/>
              <a:t>();</a:t>
            </a:r>
          </a:p>
          <a:p>
            <a:r>
              <a:rPr lang="en-US" dirty="0"/>
              <a:t>	}</a:t>
            </a:r>
          </a:p>
          <a:p>
            <a:endParaRPr lang="en-US" dirty="0"/>
          </a:p>
          <a:p>
            <a:r>
              <a:rPr lang="en-US" dirty="0"/>
              <a:t>	protected override void </a:t>
            </a:r>
            <a:r>
              <a:rPr lang="en-US" dirty="0" err="1"/>
              <a:t>OnStart</a:t>
            </a:r>
            <a:r>
              <a:rPr lang="en-US" dirty="0"/>
              <a:t>(string[] </a:t>
            </a:r>
            <a:r>
              <a:rPr lang="en-US" dirty="0" err="1"/>
              <a:t>args</a:t>
            </a:r>
            <a:r>
              <a:rPr lang="en-US" dirty="0"/>
              <a:t>)</a:t>
            </a:r>
          </a:p>
          <a:p>
            <a:r>
              <a:rPr lang="en-US" dirty="0"/>
              <a:t>	{</a:t>
            </a:r>
          </a:p>
          <a:p>
            <a:r>
              <a:rPr lang="en-US" dirty="0"/>
              <a:t>		//Add code that is executed on start</a:t>
            </a:r>
          </a:p>
          <a:p>
            <a:r>
              <a:rPr lang="en-US" dirty="0"/>
              <a:t>	}</a:t>
            </a:r>
          </a:p>
          <a:p>
            <a:endParaRPr lang="en-US" dirty="0"/>
          </a:p>
          <a:p>
            <a:r>
              <a:rPr lang="en-US" dirty="0"/>
              <a:t>	protected override void </a:t>
            </a:r>
            <a:r>
              <a:rPr lang="en-US" dirty="0" err="1"/>
              <a:t>OnStop</a:t>
            </a:r>
            <a:r>
              <a:rPr lang="en-US" dirty="0"/>
              <a:t>()</a:t>
            </a:r>
          </a:p>
          <a:p>
            <a:r>
              <a:rPr lang="en-US" dirty="0"/>
              <a:t>	{</a:t>
            </a:r>
          </a:p>
          <a:p>
            <a:r>
              <a:rPr lang="en-US" dirty="0"/>
              <a:t>		//Add code that is executed on stop</a:t>
            </a:r>
          </a:p>
          <a:p>
            <a:r>
              <a:rPr lang="en-US" dirty="0"/>
              <a:t>	}</a:t>
            </a:r>
          </a:p>
          <a:p>
            <a:r>
              <a:rPr lang="en-US" dirty="0"/>
              <a:t>}</a:t>
            </a:r>
          </a:p>
        </p:txBody>
      </p:sp>
    </p:spTree>
    <p:extLst>
      <p:ext uri="{BB962C8B-B14F-4D97-AF65-F5344CB8AC3E}">
        <p14:creationId xmlns:p14="http://schemas.microsoft.com/office/powerpoint/2010/main" val="364170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Accounts</a:t>
            </a:r>
            <a:endParaRPr lang="en-US" dirty="0"/>
          </a:p>
        </p:txBody>
      </p:sp>
      <p:sp>
        <p:nvSpPr>
          <p:cNvPr id="3" name="Content Placeholder 2"/>
          <p:cNvSpPr>
            <a:spLocks noGrp="1"/>
          </p:cNvSpPr>
          <p:nvPr>
            <p:ph idx="1"/>
          </p:nvPr>
        </p:nvSpPr>
        <p:spPr/>
        <p:txBody>
          <a:bodyPr/>
          <a:lstStyle/>
          <a:p>
            <a:r>
              <a:rPr lang="en-US" dirty="0" smtClean="0"/>
              <a:t>Windows Services also runs from a context of account and also have access tokens</a:t>
            </a:r>
          </a:p>
          <a:p>
            <a:r>
              <a:rPr lang="en-US" dirty="0" smtClean="0"/>
              <a:t>Local or Domain</a:t>
            </a:r>
          </a:p>
          <a:p>
            <a:r>
              <a:rPr lang="en-US" dirty="0" smtClean="0"/>
              <a:t>Special Accounts</a:t>
            </a:r>
          </a:p>
          <a:p>
            <a:pPr lvl="1"/>
            <a:r>
              <a:rPr lang="en-US" dirty="0" err="1" smtClean="0">
                <a:effectLst/>
              </a:rPr>
              <a:t>LocalSystem</a:t>
            </a:r>
            <a:endParaRPr lang="en-US" dirty="0">
              <a:effectLst/>
            </a:endParaRPr>
          </a:p>
          <a:p>
            <a:pPr lvl="1"/>
            <a:r>
              <a:rPr lang="en-US" dirty="0" err="1" smtClean="0">
                <a:effectLst/>
              </a:rPr>
              <a:t>LocalService</a:t>
            </a:r>
            <a:endParaRPr lang="en-US" dirty="0">
              <a:effectLst/>
            </a:endParaRPr>
          </a:p>
          <a:p>
            <a:pPr lvl="1"/>
            <a:r>
              <a:rPr lang="en-US" dirty="0" err="1" smtClean="0">
                <a:effectLst/>
              </a:rPr>
              <a:t>NetworkService</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46</a:t>
            </a:fld>
            <a:endParaRPr lang="en-US" dirty="0"/>
          </a:p>
        </p:txBody>
      </p:sp>
    </p:spTree>
    <p:extLst>
      <p:ext uri="{BB962C8B-B14F-4D97-AF65-F5344CB8AC3E}">
        <p14:creationId xmlns:p14="http://schemas.microsoft.com/office/powerpoint/2010/main" val="2874600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 Settings</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8338" y="1809008"/>
            <a:ext cx="4000105" cy="4195762"/>
          </a:xfrm>
        </p:spPr>
      </p:pic>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47</a:t>
            </a:fld>
            <a:endParaRPr lang="en-US" dirty="0"/>
          </a:p>
        </p:txBody>
      </p:sp>
    </p:spTree>
    <p:extLst>
      <p:ext uri="{BB962C8B-B14F-4D97-AF65-F5344CB8AC3E}">
        <p14:creationId xmlns:p14="http://schemas.microsoft.com/office/powerpoint/2010/main" val="455009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User Account Control (UAC)</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0594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Control</a:t>
            </a:r>
          </a:p>
        </p:txBody>
      </p:sp>
      <p:sp>
        <p:nvSpPr>
          <p:cNvPr id="3" name="Content Placeholder 2"/>
          <p:cNvSpPr>
            <a:spLocks noGrp="1"/>
          </p:cNvSpPr>
          <p:nvPr>
            <p:ph idx="1"/>
          </p:nvPr>
        </p:nvSpPr>
        <p:spPr/>
        <p:txBody>
          <a:bodyPr/>
          <a:lstStyle/>
          <a:p>
            <a:r>
              <a:rPr lang="en-US" dirty="0"/>
              <a:t>How it works: When your consent is required to complete a task, UAC will prompt you with a dialog box</a:t>
            </a:r>
          </a:p>
          <a:p>
            <a:r>
              <a:rPr lang="en-US" dirty="0"/>
              <a:t>Tasks that will trigger a UAC prompt include anything that will affect the integrity or security of the underlying </a:t>
            </a:r>
            <a:r>
              <a:rPr lang="en-US" dirty="0" smtClean="0"/>
              <a:t>system</a:t>
            </a:r>
          </a:p>
          <a:p>
            <a:pPr lvl="1"/>
            <a:r>
              <a:rPr lang="en-US" dirty="0" smtClean="0"/>
              <a:t>This </a:t>
            </a:r>
            <a:r>
              <a:rPr lang="en-US" dirty="0"/>
              <a:t>is a surprisingly long list of tasks</a:t>
            </a:r>
          </a:p>
          <a:p>
            <a:r>
              <a:rPr lang="en-US" dirty="0"/>
              <a:t>UAC works slightly differently with standard user and administrator-class </a:t>
            </a:r>
            <a:r>
              <a:rPr lang="en-US" dirty="0" smtClean="0"/>
              <a:t>accounts</a:t>
            </a:r>
          </a:p>
          <a:p>
            <a:r>
              <a:rPr lang="en-US" dirty="0" smtClean="0"/>
              <a:t>UAC is working only for interactive sessions!</a:t>
            </a:r>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49</a:t>
            </a:fld>
            <a:endParaRPr lang="en-US" dirty="0"/>
          </a:p>
        </p:txBody>
      </p:sp>
    </p:spTree>
    <p:extLst>
      <p:ext uri="{BB962C8B-B14F-4D97-AF65-F5344CB8AC3E}">
        <p14:creationId xmlns:p14="http://schemas.microsoft.com/office/powerpoint/2010/main" val="1904287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44" y="251280"/>
            <a:ext cx="10515600" cy="819265"/>
          </a:xfrm>
        </p:spPr>
        <p:txBody>
          <a:bodyPr/>
          <a:lstStyle/>
          <a:p>
            <a:r>
              <a:rPr lang="en-US" dirty="0" smtClean="0">
                <a:effectLst/>
              </a:rPr>
              <a:t>Windows OS </a:t>
            </a:r>
            <a:r>
              <a:rPr lang="en-US" dirty="0" smtClean="0"/>
              <a:t>High Level </a:t>
            </a:r>
            <a:r>
              <a:rPr lang="en-US" dirty="0" smtClean="0">
                <a:effectLst/>
              </a:rPr>
              <a:t>Architecture</a:t>
            </a:r>
            <a:endParaRPr lang="en-US" dirty="0"/>
          </a:p>
        </p:txBody>
      </p:sp>
      <p:sp>
        <p:nvSpPr>
          <p:cNvPr id="4" name="Slide Number Placeholder 3"/>
          <p:cNvSpPr>
            <a:spLocks noGrp="1"/>
          </p:cNvSpPr>
          <p:nvPr>
            <p:ph type="sldNum" sz="quarter" idx="10"/>
          </p:nvPr>
        </p:nvSpPr>
        <p:spPr>
          <a:xfrm>
            <a:off x="11446290" y="6348922"/>
            <a:ext cx="407505" cy="365125"/>
          </a:xfrm>
        </p:spPr>
        <p:txBody>
          <a:bodyPr/>
          <a:lstStyle/>
          <a:p>
            <a:pPr>
              <a:defRPr/>
            </a:pPr>
            <a:fld id="{58452FF4-89E3-4D1B-9927-2DBDC00E58D7}" type="slidenum">
              <a:rPr lang="en-US" smtClean="0"/>
              <a:pPr>
                <a:defRPr/>
              </a:pPr>
              <a:t>5</a:t>
            </a:fld>
            <a:endParaRPr lang="en-US" dirty="0"/>
          </a:p>
        </p:txBody>
      </p:sp>
      <p:grpSp>
        <p:nvGrpSpPr>
          <p:cNvPr id="3" name="Group 2"/>
          <p:cNvGrpSpPr/>
          <p:nvPr/>
        </p:nvGrpSpPr>
        <p:grpSpPr>
          <a:xfrm>
            <a:off x="1894260" y="1532512"/>
            <a:ext cx="8630865" cy="4706363"/>
            <a:chOff x="932235" y="865762"/>
            <a:chExt cx="10186480" cy="5665723"/>
          </a:xfrm>
        </p:grpSpPr>
        <p:sp>
          <p:nvSpPr>
            <p:cNvPr id="30" name="Rectangle 29"/>
            <p:cNvSpPr/>
            <p:nvPr/>
          </p:nvSpPr>
          <p:spPr>
            <a:xfrm>
              <a:off x="932235" y="865762"/>
              <a:ext cx="10186480" cy="215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a:t>User</a:t>
              </a:r>
            </a:p>
            <a:p>
              <a:r>
                <a:rPr lang="en-US" b="1" dirty="0"/>
                <a:t>Space</a:t>
              </a:r>
            </a:p>
          </p:txBody>
        </p:sp>
        <p:sp>
          <p:nvSpPr>
            <p:cNvPr id="28" name="Rectangle 27"/>
            <p:cNvSpPr/>
            <p:nvPr/>
          </p:nvSpPr>
          <p:spPr>
            <a:xfrm>
              <a:off x="932235" y="3192294"/>
              <a:ext cx="10186480" cy="25962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a:t>Kernel</a:t>
              </a:r>
            </a:p>
            <a:p>
              <a:r>
                <a:rPr lang="en-US" b="1" dirty="0"/>
                <a:t>Space</a:t>
              </a:r>
            </a:p>
          </p:txBody>
        </p:sp>
        <p:sp>
          <p:nvSpPr>
            <p:cNvPr id="24" name="Rectangle 23"/>
            <p:cNvSpPr/>
            <p:nvPr/>
          </p:nvSpPr>
          <p:spPr>
            <a:xfrm>
              <a:off x="932235" y="5921885"/>
              <a:ext cx="1018648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Hardware</a:t>
              </a:r>
            </a:p>
          </p:txBody>
        </p:sp>
        <p:sp>
          <p:nvSpPr>
            <p:cNvPr id="25" name="Rectangle 24"/>
            <p:cNvSpPr/>
            <p:nvPr/>
          </p:nvSpPr>
          <p:spPr>
            <a:xfrm>
              <a:off x="2151435" y="5021091"/>
              <a:ext cx="8519603"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Hardware Abstraction Layer</a:t>
              </a:r>
            </a:p>
          </p:txBody>
        </p:sp>
        <p:sp>
          <p:nvSpPr>
            <p:cNvPr id="26" name="Rectangle 25"/>
            <p:cNvSpPr/>
            <p:nvPr/>
          </p:nvSpPr>
          <p:spPr>
            <a:xfrm>
              <a:off x="2151434" y="3363744"/>
              <a:ext cx="4181271" cy="1523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NT Kernel </a:t>
              </a:r>
            </a:p>
          </p:txBody>
        </p:sp>
        <p:sp>
          <p:nvSpPr>
            <p:cNvPr id="27" name="Rectangle 26"/>
            <p:cNvSpPr/>
            <p:nvPr/>
          </p:nvSpPr>
          <p:spPr>
            <a:xfrm>
              <a:off x="6517532" y="3363744"/>
              <a:ext cx="4124701" cy="1523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Kernel Mode Drivers</a:t>
              </a:r>
            </a:p>
          </p:txBody>
        </p:sp>
        <p:sp>
          <p:nvSpPr>
            <p:cNvPr id="33" name="Rectangle 32"/>
            <p:cNvSpPr/>
            <p:nvPr/>
          </p:nvSpPr>
          <p:spPr>
            <a:xfrm>
              <a:off x="3973866" y="1046880"/>
              <a:ext cx="1922200" cy="9316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Native Applications</a:t>
              </a:r>
              <a:endParaRPr lang="en-US" dirty="0"/>
            </a:p>
          </p:txBody>
        </p:sp>
        <p:sp>
          <p:nvSpPr>
            <p:cNvPr id="12" name="Rectangle 11"/>
            <p:cNvSpPr/>
            <p:nvPr/>
          </p:nvSpPr>
          <p:spPr>
            <a:xfrm>
              <a:off x="5964534" y="1546698"/>
              <a:ext cx="2216429" cy="4318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.Net</a:t>
              </a:r>
              <a:r>
                <a:rPr lang="en-US" dirty="0" smtClean="0"/>
                <a:t> Framework</a:t>
              </a:r>
              <a:endParaRPr lang="en-US" dirty="0"/>
            </a:p>
          </p:txBody>
        </p:sp>
        <p:sp>
          <p:nvSpPr>
            <p:cNvPr id="14" name="Rectangle 13"/>
            <p:cNvSpPr/>
            <p:nvPr/>
          </p:nvSpPr>
          <p:spPr>
            <a:xfrm>
              <a:off x="5964534" y="1046881"/>
              <a:ext cx="4677697" cy="4318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a:t>
              </a:r>
              <a:r>
                <a:rPr lang="en-US" dirty="0" err="1" smtClean="0"/>
                <a:t>VB.Net</a:t>
              </a:r>
              <a:r>
                <a:rPr lang="en-US" dirty="0" smtClean="0"/>
                <a:t>/etc. Applications</a:t>
              </a:r>
              <a:endParaRPr lang="en-US" dirty="0"/>
            </a:p>
          </p:txBody>
        </p:sp>
        <p:sp>
          <p:nvSpPr>
            <p:cNvPr id="16" name="Rectangle 15"/>
            <p:cNvSpPr/>
            <p:nvPr/>
          </p:nvSpPr>
          <p:spPr>
            <a:xfrm>
              <a:off x="8249431" y="1546699"/>
              <a:ext cx="2392802" cy="4318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en-US" dirty="0" smtClean="0"/>
                <a:t>User Mode Drivers</a:t>
              </a:r>
              <a:endParaRPr lang="en-US" dirty="0"/>
            </a:p>
          </p:txBody>
        </p:sp>
        <p:sp>
          <p:nvSpPr>
            <p:cNvPr id="15" name="Rectangle 14"/>
            <p:cNvSpPr/>
            <p:nvPr/>
          </p:nvSpPr>
          <p:spPr>
            <a:xfrm>
              <a:off x="2151434" y="2126755"/>
              <a:ext cx="8490797" cy="8003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1" name="Rectangle 30"/>
            <p:cNvSpPr/>
            <p:nvPr/>
          </p:nvSpPr>
          <p:spPr>
            <a:xfrm>
              <a:off x="2262567" y="2320147"/>
              <a:ext cx="3193628" cy="4421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WindowsAPI</a:t>
              </a:r>
              <a:r>
                <a:rPr lang="en-US" dirty="0" smtClean="0"/>
                <a:t> (Win32/MFC)</a:t>
              </a:r>
              <a:endParaRPr lang="en-US" dirty="0"/>
            </a:p>
          </p:txBody>
        </p:sp>
      </p:grpSp>
      <p:sp>
        <p:nvSpPr>
          <p:cNvPr id="42" name="Rectangle 41"/>
          <p:cNvSpPr/>
          <p:nvPr/>
        </p:nvSpPr>
        <p:spPr>
          <a:xfrm>
            <a:off x="5795156" y="2739937"/>
            <a:ext cx="2212859" cy="3673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COM/DCOM</a:t>
            </a:r>
            <a:endParaRPr lang="en-US" dirty="0"/>
          </a:p>
        </p:txBody>
      </p:sp>
      <p:sp>
        <p:nvSpPr>
          <p:cNvPr id="43" name="Rectangle 42"/>
          <p:cNvSpPr/>
          <p:nvPr/>
        </p:nvSpPr>
        <p:spPr>
          <a:xfrm>
            <a:off x="8064142" y="2743048"/>
            <a:ext cx="1979266" cy="3673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Registry</a:t>
            </a:r>
            <a:endParaRPr lang="en-US" dirty="0"/>
          </a:p>
        </p:txBody>
      </p:sp>
      <p:sp>
        <p:nvSpPr>
          <p:cNvPr id="19" name="Rectangle 18"/>
          <p:cNvSpPr/>
          <p:nvPr/>
        </p:nvSpPr>
        <p:spPr>
          <a:xfrm>
            <a:off x="2927271" y="1682962"/>
            <a:ext cx="1486109" cy="7738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Third-Party</a:t>
            </a:r>
            <a:br>
              <a:rPr lang="en-US" dirty="0" smtClean="0"/>
            </a:br>
            <a:r>
              <a:rPr lang="en-US" dirty="0" smtClean="0"/>
              <a:t>Platforms</a:t>
            </a:r>
            <a:endParaRPr lang="en-US" dirty="0"/>
          </a:p>
        </p:txBody>
      </p:sp>
    </p:spTree>
    <p:extLst>
      <p:ext uri="{BB962C8B-B14F-4D97-AF65-F5344CB8AC3E}">
        <p14:creationId xmlns:p14="http://schemas.microsoft.com/office/powerpoint/2010/main" val="645670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UAC Consent UI: Type 1</a:t>
            </a:r>
          </a:p>
        </p:txBody>
      </p:sp>
      <p:sp>
        <p:nvSpPr>
          <p:cNvPr id="3" name="Content Placeholder 2"/>
          <p:cNvSpPr>
            <a:spLocks noGrp="1"/>
          </p:cNvSpPr>
          <p:nvPr>
            <p:ph idx="1"/>
          </p:nvPr>
        </p:nvSpPr>
        <p:spPr/>
        <p:txBody>
          <a:bodyPr/>
          <a:lstStyle/>
          <a:p>
            <a:pPr eaLnBrk="1" hangingPunct="1"/>
            <a:r>
              <a:rPr lang="en-US" dirty="0"/>
              <a:t>Prompt: Windows needs your permission to continue</a:t>
            </a:r>
          </a:p>
          <a:p>
            <a:pPr eaLnBrk="1" hangingPunct="1"/>
            <a:r>
              <a:rPr lang="en-US" dirty="0"/>
              <a:t>Why you see this: You attempt to change a potentially dangerous system </a:t>
            </a:r>
            <a:r>
              <a:rPr lang="en-US" dirty="0" smtClean="0"/>
              <a:t>setting</a:t>
            </a: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50</a:t>
            </a:fld>
            <a:endParaRPr lang="en-US" dirty="0"/>
          </a:p>
        </p:txBody>
      </p:sp>
      <p:pic>
        <p:nvPicPr>
          <p:cNvPr id="5" name="Picture 2" descr="http://static.flickr.com/50/128297058_2b9a5bdaf4.jpg"/>
          <p:cNvPicPr>
            <a:picLocks noChangeAspect="1" noChangeArrowheads="1"/>
          </p:cNvPicPr>
          <p:nvPr/>
        </p:nvPicPr>
        <p:blipFill>
          <a:blip r:embed="rId2"/>
          <a:srcRect l="6625" t="15209" r="7247" b="8745"/>
          <a:stretch>
            <a:fillRect/>
          </a:stretch>
        </p:blipFill>
        <p:spPr bwMode="auto">
          <a:xfrm>
            <a:off x="4153712" y="3630039"/>
            <a:ext cx="3679825" cy="2003425"/>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3337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UAC Consent UI: Type 2</a:t>
            </a:r>
          </a:p>
        </p:txBody>
      </p:sp>
      <p:sp>
        <p:nvSpPr>
          <p:cNvPr id="3" name="Content Placeholder 2"/>
          <p:cNvSpPr>
            <a:spLocks noGrp="1"/>
          </p:cNvSpPr>
          <p:nvPr>
            <p:ph idx="1"/>
          </p:nvPr>
        </p:nvSpPr>
        <p:spPr/>
        <p:txBody>
          <a:bodyPr/>
          <a:lstStyle/>
          <a:p>
            <a:r>
              <a:rPr lang="en-US" dirty="0"/>
              <a:t>Prompt: A program needs your permission to continue</a:t>
            </a:r>
          </a:p>
          <a:p>
            <a:r>
              <a:rPr lang="en-US" dirty="0"/>
              <a:t>Why you see this: An external application with a valid digital signature is attempting to run with admin privileges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51</a:t>
            </a:fld>
            <a:endParaRPr lang="en-US" dirty="0"/>
          </a:p>
        </p:txBody>
      </p:sp>
      <p:pic>
        <p:nvPicPr>
          <p:cNvPr id="5" name="Picture 2" descr="http://msdn.microsoft.com/library/en-us/UxGuide/UXGuide/Environment/UAC/images/uac01b.png"/>
          <p:cNvPicPr>
            <a:picLocks noChangeAspect="1" noChangeArrowheads="1"/>
          </p:cNvPicPr>
          <p:nvPr/>
        </p:nvPicPr>
        <p:blipFill>
          <a:blip r:embed="rId2"/>
          <a:srcRect l="1865" t="6997" r="1165" b="2041"/>
          <a:stretch>
            <a:fillRect/>
          </a:stretch>
        </p:blipFill>
        <p:spPr bwMode="auto">
          <a:xfrm>
            <a:off x="4953000" y="3810001"/>
            <a:ext cx="3238500" cy="2589213"/>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8404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UAC Consent UI: Type 3</a:t>
            </a:r>
          </a:p>
        </p:txBody>
      </p:sp>
      <p:sp>
        <p:nvSpPr>
          <p:cNvPr id="3" name="Content Placeholder 2"/>
          <p:cNvSpPr>
            <a:spLocks noGrp="1"/>
          </p:cNvSpPr>
          <p:nvPr>
            <p:ph idx="1"/>
          </p:nvPr>
        </p:nvSpPr>
        <p:spPr/>
        <p:txBody>
          <a:bodyPr/>
          <a:lstStyle/>
          <a:p>
            <a:pPr eaLnBrk="1" hangingPunct="1"/>
            <a:r>
              <a:rPr lang="en-US" dirty="0"/>
              <a:t>Prompt: An unidentified program wants access to your computer</a:t>
            </a:r>
          </a:p>
          <a:p>
            <a:pPr eaLnBrk="1" hangingPunct="1"/>
            <a:r>
              <a:rPr lang="en-US" dirty="0"/>
              <a:t>Why you see this</a:t>
            </a:r>
            <a:r>
              <a:rPr lang="en-US" dirty="0" smtClean="0"/>
              <a:t>:</a:t>
            </a:r>
          </a:p>
          <a:p>
            <a:pPr lvl="1"/>
            <a:r>
              <a:rPr lang="en-US" dirty="0" smtClean="0"/>
              <a:t>in </a:t>
            </a:r>
            <a:r>
              <a:rPr lang="en-US" dirty="0"/>
              <a:t>external application without a valid digital signature is trying to run</a:t>
            </a:r>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52</a:t>
            </a:fld>
            <a:endParaRPr lang="en-US" dirty="0"/>
          </a:p>
        </p:txBody>
      </p:sp>
      <p:pic>
        <p:nvPicPr>
          <p:cNvPr id="5" name="Picture 2" descr="http://blogs.msdn.com/photos/heaths/images/643381/original.aspx"/>
          <p:cNvPicPr>
            <a:picLocks noChangeAspect="1" noChangeArrowheads="1"/>
          </p:cNvPicPr>
          <p:nvPr/>
        </p:nvPicPr>
        <p:blipFill>
          <a:blip r:embed="rId2"/>
          <a:srcRect l="1852" t="6780" r="1852" b="2825"/>
          <a:stretch>
            <a:fillRect/>
          </a:stretch>
        </p:blipFill>
        <p:spPr bwMode="auto">
          <a:xfrm>
            <a:off x="4810328" y="3640931"/>
            <a:ext cx="3336925" cy="2625725"/>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9667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UAC: What’s really happening</a:t>
            </a:r>
          </a:p>
        </p:txBody>
      </p:sp>
      <p:sp>
        <p:nvSpPr>
          <p:cNvPr id="3" name="Content Placeholder 2"/>
          <p:cNvSpPr>
            <a:spLocks noGrp="1"/>
          </p:cNvSpPr>
          <p:nvPr>
            <p:ph idx="1"/>
          </p:nvPr>
        </p:nvSpPr>
        <p:spPr>
          <a:xfrm>
            <a:off x="1218642" y="1945826"/>
            <a:ext cx="8946541" cy="4195481"/>
          </a:xfrm>
        </p:spPr>
        <p:txBody>
          <a:bodyPr/>
          <a:lstStyle/>
          <a:p>
            <a:pPr eaLnBrk="1" hangingPunct="1">
              <a:lnSpc>
                <a:spcPct val="90000"/>
              </a:lnSpc>
            </a:pPr>
            <a:r>
              <a:rPr lang="en-US" dirty="0"/>
              <a:t>Administrator accounts </a:t>
            </a:r>
            <a:r>
              <a:rPr lang="en-US" dirty="0" smtClean="0"/>
              <a:t>logon </a:t>
            </a:r>
            <a:r>
              <a:rPr lang="en-US" dirty="0"/>
              <a:t>with a mixed token </a:t>
            </a:r>
          </a:p>
          <a:p>
            <a:pPr eaLnBrk="1" hangingPunct="1">
              <a:lnSpc>
                <a:spcPct val="90000"/>
              </a:lnSpc>
            </a:pPr>
            <a:r>
              <a:rPr lang="en-US" dirty="0"/>
              <a:t>Half of this mixed token is a standard user </a:t>
            </a:r>
            <a:r>
              <a:rPr lang="en-US" dirty="0" smtClean="0"/>
              <a:t>token</a:t>
            </a:r>
          </a:p>
          <a:p>
            <a:pPr eaLnBrk="1" hangingPunct="1">
              <a:lnSpc>
                <a:spcPct val="90000"/>
              </a:lnSpc>
            </a:pPr>
            <a:r>
              <a:rPr lang="en-US" dirty="0" smtClean="0"/>
              <a:t>The </a:t>
            </a:r>
            <a:r>
              <a:rPr lang="en-US" dirty="0"/>
              <a:t>other half, the administrator token, is invoked only when required: </a:t>
            </a:r>
            <a:endParaRPr lang="en-US" dirty="0" smtClean="0"/>
          </a:p>
          <a:p>
            <a:pPr lvl="1"/>
            <a:r>
              <a:rPr lang="en-US" dirty="0"/>
              <a:t>Y</a:t>
            </a:r>
            <a:r>
              <a:rPr lang="en-US" dirty="0" smtClean="0"/>
              <a:t>ou </a:t>
            </a:r>
            <a:r>
              <a:rPr lang="en-US" dirty="0"/>
              <a:t>can do so manually (run as) </a:t>
            </a:r>
            <a:endParaRPr lang="en-US" dirty="0" smtClean="0"/>
          </a:p>
          <a:p>
            <a:pPr lvl="1"/>
            <a:r>
              <a:rPr lang="en-US" dirty="0" smtClean="0"/>
              <a:t>Automatically </a:t>
            </a:r>
            <a:r>
              <a:rPr lang="en-US" dirty="0"/>
              <a:t>(certain tasks in </a:t>
            </a:r>
            <a:r>
              <a:rPr lang="en-US" dirty="0" smtClean="0"/>
              <a:t>OS are </a:t>
            </a:r>
            <a:r>
              <a:rPr lang="en-US" dirty="0"/>
              <a:t>tagged as requiring an admin token)</a:t>
            </a:r>
          </a:p>
          <a:p>
            <a:endParaRPr lang="en-US" dirty="0"/>
          </a:p>
        </p:txBody>
      </p:sp>
      <p:sp>
        <p:nvSpPr>
          <p:cNvPr id="4" name="Slide Number Placeholder 3"/>
          <p:cNvSpPr>
            <a:spLocks noGrp="1"/>
          </p:cNvSpPr>
          <p:nvPr>
            <p:ph type="sldNum" sz="quarter" idx="12"/>
          </p:nvPr>
        </p:nvSpPr>
        <p:spPr/>
        <p:txBody>
          <a:bodyPr/>
          <a:lstStyle/>
          <a:p>
            <a:pPr>
              <a:defRPr/>
            </a:pPr>
            <a:fld id="{58452FF4-89E3-4D1B-9927-2DBDC00E58D7}" type="slidenum">
              <a:rPr lang="en-US" smtClean="0"/>
              <a:pPr>
                <a:defRPr/>
              </a:pPr>
              <a:t>53</a:t>
            </a:fld>
            <a:endParaRPr lang="en-US" dirty="0"/>
          </a:p>
        </p:txBody>
      </p:sp>
    </p:spTree>
    <p:extLst>
      <p:ext uri="{BB962C8B-B14F-4D97-AF65-F5344CB8AC3E}">
        <p14:creationId xmlns:p14="http://schemas.microsoft.com/office/powerpoint/2010/main" val="2108582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DPAPI</a:t>
            </a:r>
            <a:endParaRPr lang="en-US" dirty="0"/>
          </a:p>
        </p:txBody>
      </p:sp>
      <p:sp>
        <p:nvSpPr>
          <p:cNvPr id="3" name="Content Placeholder 2"/>
          <p:cNvSpPr>
            <a:spLocks noGrp="1"/>
          </p:cNvSpPr>
          <p:nvPr>
            <p:ph idx="1"/>
          </p:nvPr>
        </p:nvSpPr>
        <p:spPr/>
        <p:txBody>
          <a:bodyPr/>
          <a:lstStyle/>
          <a:p>
            <a:r>
              <a:rPr lang="en-US" dirty="0" smtClean="0"/>
              <a:t>OS service that provides </a:t>
            </a:r>
            <a:r>
              <a:rPr lang="en-US" dirty="0"/>
              <a:t>confidentiality of data by using encryption</a:t>
            </a:r>
            <a:endParaRPr lang="en-US" dirty="0" smtClean="0"/>
          </a:p>
          <a:p>
            <a:r>
              <a:rPr lang="en-US" dirty="0" smtClean="0"/>
              <a:t>Password-based </a:t>
            </a:r>
            <a:r>
              <a:rPr lang="en-US" dirty="0"/>
              <a:t>data protection </a:t>
            </a:r>
            <a:r>
              <a:rPr lang="en-US" dirty="0" smtClean="0"/>
              <a:t>service</a:t>
            </a:r>
          </a:p>
          <a:p>
            <a:r>
              <a:rPr lang="en-US" dirty="0" smtClean="0"/>
              <a:t>Easy-to-use service</a:t>
            </a:r>
          </a:p>
          <a:p>
            <a:r>
              <a:rPr lang="en-US" dirty="0" smtClean="0"/>
              <a:t>Two Functions</a:t>
            </a:r>
          </a:p>
          <a:p>
            <a:pPr lvl="1"/>
            <a:r>
              <a:rPr lang="en-US" dirty="0" err="1" smtClean="0"/>
              <a:t>CryptProtectData</a:t>
            </a:r>
            <a:r>
              <a:rPr lang="en-US" dirty="0" smtClean="0"/>
              <a:t>()</a:t>
            </a:r>
          </a:p>
          <a:p>
            <a:pPr lvl="1"/>
            <a:r>
              <a:rPr lang="en-US" dirty="0" err="1"/>
              <a:t>CryptUnprotectData</a:t>
            </a:r>
            <a:r>
              <a:rPr lang="en-US" dirty="0"/>
              <a:t>()</a:t>
            </a:r>
          </a:p>
        </p:txBody>
      </p:sp>
    </p:spTree>
    <p:extLst>
      <p:ext uri="{BB962C8B-B14F-4D97-AF65-F5344CB8AC3E}">
        <p14:creationId xmlns:p14="http://schemas.microsoft.com/office/powerpoint/2010/main" val="3302845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Store</a:t>
            </a:r>
            <a:endParaRPr lang="en-US" dirty="0"/>
          </a:p>
        </p:txBody>
      </p:sp>
      <p:sp>
        <p:nvSpPr>
          <p:cNvPr id="3" name="Content Placeholder 2"/>
          <p:cNvSpPr>
            <a:spLocks noGrp="1"/>
          </p:cNvSpPr>
          <p:nvPr>
            <p:ph idx="1"/>
          </p:nvPr>
        </p:nvSpPr>
        <p:spPr/>
        <p:txBody>
          <a:bodyPr/>
          <a:lstStyle/>
          <a:p>
            <a:r>
              <a:rPr lang="en-US" dirty="0" smtClean="0"/>
              <a:t>Physical Stores</a:t>
            </a:r>
          </a:p>
          <a:p>
            <a:pPr lvl="1"/>
            <a:r>
              <a:rPr lang="en-US" dirty="0" smtClean="0"/>
              <a:t>Local </a:t>
            </a:r>
            <a:r>
              <a:rPr lang="en-US" dirty="0"/>
              <a:t>machine </a:t>
            </a:r>
            <a:endParaRPr lang="en-US" dirty="0" smtClean="0"/>
          </a:p>
          <a:p>
            <a:pPr lvl="1"/>
            <a:r>
              <a:rPr lang="en-US" dirty="0" smtClean="0"/>
              <a:t>Current user</a:t>
            </a:r>
          </a:p>
          <a:p>
            <a:r>
              <a:rPr lang="en-US" dirty="0"/>
              <a:t>Logical </a:t>
            </a:r>
            <a:r>
              <a:rPr lang="en-US" dirty="0" smtClean="0"/>
              <a:t>Stores</a:t>
            </a:r>
          </a:p>
          <a:p>
            <a:pPr lvl="1"/>
            <a:r>
              <a:rPr lang="en-US" dirty="0" smtClean="0"/>
              <a:t>Personal</a:t>
            </a:r>
          </a:p>
          <a:p>
            <a:pPr lvl="1"/>
            <a:r>
              <a:rPr lang="en-US" dirty="0"/>
              <a:t>Trusted Root Certification Authorities</a:t>
            </a:r>
          </a:p>
          <a:p>
            <a:pPr lvl="1"/>
            <a:r>
              <a:rPr lang="en-US" dirty="0" smtClean="0"/>
              <a:t>Other</a:t>
            </a:r>
            <a:endParaRPr lang="en-US" dirty="0"/>
          </a:p>
        </p:txBody>
      </p:sp>
    </p:spTree>
    <p:extLst>
      <p:ext uri="{BB962C8B-B14F-4D97-AF65-F5344CB8AC3E}">
        <p14:creationId xmlns:p14="http://schemas.microsoft.com/office/powerpoint/2010/main" val="2287461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 can find resources</a:t>
            </a:r>
            <a:r>
              <a:rPr lang="en-US" dirty="0"/>
              <a:t>?</a:t>
            </a:r>
          </a:p>
        </p:txBody>
      </p:sp>
      <p:sp>
        <p:nvSpPr>
          <p:cNvPr id="3" name="Content Placeholder 2"/>
          <p:cNvSpPr>
            <a:spLocks noGrp="1"/>
          </p:cNvSpPr>
          <p:nvPr>
            <p:ph idx="1"/>
          </p:nvPr>
        </p:nvSpPr>
        <p:spPr/>
        <p:txBody>
          <a:bodyPr/>
          <a:lstStyle/>
          <a:p>
            <a:r>
              <a:rPr lang="en-US" dirty="0"/>
              <a:t>TechNet </a:t>
            </a:r>
            <a:endParaRPr lang="en-US" dirty="0" smtClean="0"/>
          </a:p>
          <a:p>
            <a:pPr lvl="1"/>
            <a:r>
              <a:rPr lang="en-US" dirty="0" smtClean="0">
                <a:hlinkClick r:id="rId2"/>
              </a:rPr>
              <a:t>https</a:t>
            </a:r>
            <a:r>
              <a:rPr lang="en-US" dirty="0">
                <a:hlinkClick r:id="rId2"/>
              </a:rPr>
              <a:t>://technet.microsoft.com</a:t>
            </a:r>
            <a:r>
              <a:rPr lang="en-US" dirty="0" smtClean="0">
                <a:hlinkClick r:id="rId2"/>
              </a:rPr>
              <a:t>/</a:t>
            </a:r>
            <a:endParaRPr lang="en-US" dirty="0"/>
          </a:p>
          <a:p>
            <a:r>
              <a:rPr lang="en-US" dirty="0" smtClean="0"/>
              <a:t>MSDN</a:t>
            </a:r>
          </a:p>
          <a:p>
            <a:pPr lvl="1"/>
            <a:r>
              <a:rPr lang="en-US" dirty="0" smtClean="0"/>
              <a:t> </a:t>
            </a:r>
            <a:r>
              <a:rPr lang="en-US" dirty="0">
                <a:hlinkClick r:id="rId3"/>
              </a:rPr>
              <a:t>https://msdn.microsoft.com</a:t>
            </a:r>
            <a:r>
              <a:rPr lang="en-US" dirty="0" smtClean="0">
                <a:hlinkClick r:id="rId3"/>
              </a:rPr>
              <a:t>/</a:t>
            </a:r>
            <a:endParaRPr lang="en-US" dirty="0" smtClean="0"/>
          </a:p>
          <a:p>
            <a:r>
              <a:rPr lang="en-US" dirty="0" smtClean="0"/>
              <a:t>Windows Protocols </a:t>
            </a:r>
            <a:r>
              <a:rPr lang="en-US" dirty="0"/>
              <a:t>Specification </a:t>
            </a:r>
            <a:endParaRPr lang="en-US" dirty="0" smtClean="0"/>
          </a:p>
          <a:p>
            <a:pPr lvl="1"/>
            <a:r>
              <a:rPr lang="en-US" dirty="0" smtClean="0">
                <a:hlinkClick r:id="rId4"/>
              </a:rPr>
              <a:t>https</a:t>
            </a:r>
            <a:r>
              <a:rPr lang="en-US" dirty="0">
                <a:hlinkClick r:id="rId4"/>
              </a:rPr>
              <a:t>://</a:t>
            </a:r>
            <a:r>
              <a:rPr lang="en-US" dirty="0" smtClean="0">
                <a:hlinkClick r:id="rId4"/>
              </a:rPr>
              <a:t>msdn.microsoft.com/en-us/library/jj712081.aspx</a:t>
            </a:r>
            <a:endParaRPr lang="en-US" dirty="0" smtClean="0"/>
          </a:p>
          <a:p>
            <a:endParaRPr lang="en-US" dirty="0"/>
          </a:p>
        </p:txBody>
      </p:sp>
    </p:spTree>
    <p:extLst>
      <p:ext uri="{BB962C8B-B14F-4D97-AF65-F5344CB8AC3E}">
        <p14:creationId xmlns:p14="http://schemas.microsoft.com/office/powerpoint/2010/main" val="1658000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Security Model</a:t>
            </a:r>
          </a:p>
        </p:txBody>
      </p:sp>
      <p:sp>
        <p:nvSpPr>
          <p:cNvPr id="4" name="Text Placeholder 3"/>
          <p:cNvSpPr>
            <a:spLocks noGrp="1"/>
          </p:cNvSpPr>
          <p:nvPr>
            <p:ph type="body" sz="quarter" idx="10"/>
          </p:nvPr>
        </p:nvSpPr>
        <p:spPr/>
        <p:txBody>
          <a:bodyPr/>
          <a:lstStyle/>
          <a:p>
            <a:endParaRPr lang="bg-BG"/>
          </a:p>
        </p:txBody>
      </p:sp>
    </p:spTree>
    <p:extLst>
      <p:ext uri="{BB962C8B-B14F-4D97-AF65-F5344CB8AC3E}">
        <p14:creationId xmlns:p14="http://schemas.microsoft.com/office/powerpoint/2010/main" val="889655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5"/>
            <a:ext cx="10782300" cy="1325563"/>
          </a:xfrm>
        </p:spPr>
        <p:txBody>
          <a:bodyPr/>
          <a:lstStyle/>
          <a:p>
            <a:r>
              <a:rPr lang="en-US" dirty="0" smtClean="0"/>
              <a:t>Windows and the DLL Hell</a:t>
            </a:r>
            <a:endParaRPr lang="en-US" dirty="0"/>
          </a:p>
        </p:txBody>
      </p:sp>
      <p:sp>
        <p:nvSpPr>
          <p:cNvPr id="3" name="Content Placeholder 2"/>
          <p:cNvSpPr>
            <a:spLocks noGrp="1"/>
          </p:cNvSpPr>
          <p:nvPr>
            <p:ph idx="1"/>
          </p:nvPr>
        </p:nvSpPr>
        <p:spPr>
          <a:xfrm>
            <a:off x="485775" y="1690687"/>
            <a:ext cx="11191875" cy="4833937"/>
          </a:xfrm>
        </p:spPr>
        <p:txBody>
          <a:bodyPr/>
          <a:lstStyle/>
          <a:p>
            <a:r>
              <a:rPr lang="en-US" dirty="0"/>
              <a:t>Dynamic-link </a:t>
            </a:r>
            <a:r>
              <a:rPr lang="en-US" dirty="0" smtClean="0"/>
              <a:t>library (DLL) – A shared </a:t>
            </a:r>
            <a:r>
              <a:rPr lang="en-US" dirty="0"/>
              <a:t>library </a:t>
            </a:r>
            <a:r>
              <a:rPr lang="en-US" dirty="0" smtClean="0"/>
              <a:t>concept in Windows OS</a:t>
            </a:r>
          </a:p>
          <a:p>
            <a:r>
              <a:rPr lang="en-US" dirty="0" smtClean="0"/>
              <a:t>Dynamic </a:t>
            </a:r>
            <a:r>
              <a:rPr lang="en-US" dirty="0"/>
              <a:t>linker </a:t>
            </a:r>
            <a:r>
              <a:rPr lang="en-US" dirty="0" smtClean="0"/>
              <a:t>finds </a:t>
            </a:r>
            <a:r>
              <a:rPr lang="en-US" dirty="0"/>
              <a:t>and loads </a:t>
            </a:r>
            <a:r>
              <a:rPr lang="en-US" dirty="0" smtClean="0"/>
              <a:t>DLLs </a:t>
            </a:r>
            <a:r>
              <a:rPr lang="en-US" dirty="0"/>
              <a:t>needed by an </a:t>
            </a:r>
            <a:r>
              <a:rPr lang="en-US" dirty="0" smtClean="0"/>
              <a:t>executable (at runtime)</a:t>
            </a:r>
          </a:p>
          <a:p>
            <a:pPr lvl="1"/>
            <a:r>
              <a:rPr lang="en-US" dirty="0" smtClean="0"/>
              <a:t>Checks the program directory</a:t>
            </a:r>
          </a:p>
          <a:p>
            <a:pPr lvl="1"/>
            <a:r>
              <a:rPr lang="en-US" dirty="0" smtClean="0"/>
              <a:t>Checks System32 and System</a:t>
            </a:r>
          </a:p>
          <a:p>
            <a:pPr lvl="1"/>
            <a:r>
              <a:rPr lang="en-US" dirty="0" smtClean="0"/>
              <a:t>Checks the current working directory</a:t>
            </a:r>
          </a:p>
          <a:p>
            <a:pPr lvl="1"/>
            <a:r>
              <a:rPr lang="en-US" dirty="0" smtClean="0"/>
              <a:t>Checks for directories specified by the PATH environment variable</a:t>
            </a:r>
          </a:p>
          <a:p>
            <a:r>
              <a:rPr lang="en-US" dirty="0" err="1" smtClean="0"/>
              <a:t>.Net</a:t>
            </a:r>
            <a:r>
              <a:rPr lang="en-US" dirty="0" smtClean="0"/>
              <a:t> Framework Global </a:t>
            </a:r>
            <a:r>
              <a:rPr lang="en-US" dirty="0"/>
              <a:t>Assembly </a:t>
            </a:r>
            <a:r>
              <a:rPr lang="en-US" dirty="0" smtClean="0"/>
              <a:t>Cache (GAC)</a:t>
            </a:r>
          </a:p>
          <a:p>
            <a:pPr lvl="1"/>
            <a:r>
              <a:rPr lang="en-US" dirty="0" smtClean="0"/>
              <a:t>Primary store of </a:t>
            </a:r>
            <a:r>
              <a:rPr lang="en-US" dirty="0" err="1" smtClean="0"/>
              <a:t>.Net</a:t>
            </a:r>
            <a:r>
              <a:rPr lang="en-US" dirty="0" smtClean="0"/>
              <a:t> shared DLL files</a:t>
            </a:r>
          </a:p>
          <a:p>
            <a:pPr lvl="1"/>
            <a:r>
              <a:rPr lang="en-US" dirty="0" smtClean="0"/>
              <a:t>Removes the issue of DLL hell</a:t>
            </a:r>
          </a:p>
          <a:p>
            <a:pPr lvl="1"/>
            <a:r>
              <a:rPr lang="en-US" dirty="0" smtClean="0"/>
              <a:t>Strong Naming concept</a:t>
            </a:r>
            <a:endParaRPr lang="en-US" dirty="0"/>
          </a:p>
        </p:txBody>
      </p:sp>
    </p:spTree>
    <p:extLst>
      <p:ext uri="{BB962C8B-B14F-4D97-AF65-F5344CB8AC3E}">
        <p14:creationId xmlns:p14="http://schemas.microsoft.com/office/powerpoint/2010/main" val="361263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as dev platform: The old way</a:t>
            </a:r>
            <a:endParaRPr lang="en-US" dirty="0"/>
          </a:p>
        </p:txBody>
      </p:sp>
      <p:sp>
        <p:nvSpPr>
          <p:cNvPr id="3" name="Content Placeholder 2"/>
          <p:cNvSpPr>
            <a:spLocks noGrp="1"/>
          </p:cNvSpPr>
          <p:nvPr>
            <p:ph idx="1"/>
          </p:nvPr>
        </p:nvSpPr>
        <p:spPr/>
        <p:txBody>
          <a:bodyPr/>
          <a:lstStyle/>
          <a:p>
            <a:r>
              <a:rPr lang="en-US" dirty="0" smtClean="0"/>
              <a:t>Win32</a:t>
            </a:r>
          </a:p>
          <a:p>
            <a:r>
              <a:rPr lang="en-US" dirty="0" smtClean="0"/>
              <a:t>MFC</a:t>
            </a:r>
          </a:p>
          <a:p>
            <a:r>
              <a:rPr lang="en-US" dirty="0" smtClean="0"/>
              <a:t>COM</a:t>
            </a:r>
          </a:p>
          <a:p>
            <a:r>
              <a:rPr lang="en-US" dirty="0" smtClean="0"/>
              <a:t>DCOM</a:t>
            </a:r>
          </a:p>
        </p:txBody>
      </p:sp>
    </p:spTree>
    <p:extLst>
      <p:ext uri="{BB962C8B-B14F-4D97-AF65-F5344CB8AC3E}">
        <p14:creationId xmlns:p14="http://schemas.microsoft.com/office/powerpoint/2010/main" val="3748319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as dev platform: </a:t>
            </a:r>
            <a:r>
              <a:rPr lang="en-US" dirty="0" smtClean="0"/>
              <a:t>Nowadays</a:t>
            </a:r>
            <a:endParaRPr lang="en-US" dirty="0"/>
          </a:p>
        </p:txBody>
      </p:sp>
      <p:sp>
        <p:nvSpPr>
          <p:cNvPr id="3" name="Content Placeholder 2"/>
          <p:cNvSpPr>
            <a:spLocks noGrp="1"/>
          </p:cNvSpPr>
          <p:nvPr>
            <p:ph idx="1"/>
          </p:nvPr>
        </p:nvSpPr>
        <p:spPr/>
        <p:txBody>
          <a:bodyPr/>
          <a:lstStyle/>
          <a:p>
            <a:r>
              <a:rPr lang="en-US" dirty="0" err="1" smtClean="0"/>
              <a:t>.Net</a:t>
            </a:r>
            <a:r>
              <a:rPr lang="en-US" dirty="0" smtClean="0"/>
              <a:t> Framework </a:t>
            </a:r>
          </a:p>
          <a:p>
            <a:r>
              <a:rPr lang="en-US" dirty="0"/>
              <a:t>O</a:t>
            </a:r>
            <a:r>
              <a:rPr lang="en-US" dirty="0" smtClean="0"/>
              <a:t>pen Standards</a:t>
            </a:r>
          </a:p>
          <a:p>
            <a:r>
              <a:rPr lang="en-US" dirty="0" smtClean="0"/>
              <a:t>Open Protocols</a:t>
            </a:r>
          </a:p>
          <a:p>
            <a:r>
              <a:rPr lang="en-US" dirty="0" smtClean="0"/>
              <a:t>Web Services</a:t>
            </a:r>
          </a:p>
          <a:p>
            <a:endParaRPr lang="en-US" dirty="0"/>
          </a:p>
        </p:txBody>
      </p:sp>
    </p:spTree>
    <p:extLst>
      <p:ext uri="{BB962C8B-B14F-4D97-AF65-F5344CB8AC3E}">
        <p14:creationId xmlns:p14="http://schemas.microsoft.com/office/powerpoint/2010/main" val="120474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as dev platform:</a:t>
            </a:r>
            <a:br>
              <a:rPr lang="en-US" dirty="0" smtClean="0"/>
            </a:br>
            <a:r>
              <a:rPr lang="en-US" dirty="0" smtClean="0"/>
              <a:t>Subsystem </a:t>
            </a:r>
            <a:r>
              <a:rPr lang="en-US" dirty="0"/>
              <a:t>for UNIX-based </a:t>
            </a:r>
            <a:r>
              <a:rPr lang="en-US" dirty="0" smtClean="0"/>
              <a:t>Applications (SUA)</a:t>
            </a:r>
            <a:endParaRPr lang="en-US" dirty="0"/>
          </a:p>
        </p:txBody>
      </p:sp>
      <p:sp>
        <p:nvSpPr>
          <p:cNvPr id="3" name="Content Placeholder 2"/>
          <p:cNvSpPr>
            <a:spLocks noGrp="1"/>
          </p:cNvSpPr>
          <p:nvPr>
            <p:ph idx="1"/>
          </p:nvPr>
        </p:nvSpPr>
        <p:spPr/>
        <p:txBody>
          <a:bodyPr>
            <a:normAutofit/>
          </a:bodyPr>
          <a:lstStyle/>
          <a:p>
            <a:r>
              <a:rPr lang="en-US" dirty="0" smtClean="0"/>
              <a:t>Source-compatibility </a:t>
            </a:r>
            <a:r>
              <a:rPr lang="en-US" dirty="0"/>
              <a:t>subsystem for compiling and running custom UNIX-based </a:t>
            </a:r>
            <a:r>
              <a:rPr lang="en-US" dirty="0" smtClean="0"/>
              <a:t>applications</a:t>
            </a:r>
          </a:p>
          <a:p>
            <a:r>
              <a:rPr lang="en-US" dirty="0" smtClean="0"/>
              <a:t>Multi-user </a:t>
            </a:r>
            <a:r>
              <a:rPr lang="en-US" dirty="0"/>
              <a:t>UNIX </a:t>
            </a:r>
            <a:r>
              <a:rPr lang="en-US" dirty="0" smtClean="0"/>
              <a:t>environment on Windows</a:t>
            </a:r>
          </a:p>
          <a:p>
            <a:r>
              <a:rPr lang="en-US" dirty="0" smtClean="0"/>
              <a:t>It </a:t>
            </a:r>
            <a:r>
              <a:rPr lang="en-US" dirty="0"/>
              <a:t>offers true UNIX-based functionality without any </a:t>
            </a:r>
            <a:r>
              <a:rPr lang="en-US" dirty="0" smtClean="0"/>
              <a:t>emulation</a:t>
            </a:r>
          </a:p>
          <a:p>
            <a:r>
              <a:rPr lang="en-US" dirty="0" smtClean="0"/>
              <a:t>You cannot </a:t>
            </a:r>
            <a:r>
              <a:rPr lang="en-US" dirty="0"/>
              <a:t>cross </a:t>
            </a:r>
            <a:r>
              <a:rPr lang="en-US" dirty="0" smtClean="0"/>
              <a:t>subsystems SUA vs NT/Win32</a:t>
            </a:r>
          </a:p>
          <a:p>
            <a:r>
              <a:rPr lang="en-US" dirty="0" smtClean="0"/>
              <a:t>Command </a:t>
            </a:r>
            <a:r>
              <a:rPr lang="en-US" dirty="0"/>
              <a:t>line </a:t>
            </a:r>
            <a:r>
              <a:rPr lang="en-US" dirty="0" smtClean="0"/>
              <a:t>only (No X applications)</a:t>
            </a:r>
            <a:endParaRPr lang="en-US" dirty="0"/>
          </a:p>
        </p:txBody>
      </p:sp>
      <p:sp>
        <p:nvSpPr>
          <p:cNvPr id="5" name="Rectangle 4"/>
          <p:cNvSpPr/>
          <p:nvPr/>
        </p:nvSpPr>
        <p:spPr>
          <a:xfrm>
            <a:off x="838200" y="5850235"/>
            <a:ext cx="10287000" cy="830997"/>
          </a:xfrm>
          <a:prstGeom prst="rect">
            <a:avLst/>
          </a:prstGeom>
        </p:spPr>
        <p:txBody>
          <a:bodyPr wrap="square">
            <a:spAutoFit/>
          </a:bodyPr>
          <a:lstStyle/>
          <a:p>
            <a:pPr>
              <a:buClr>
                <a:srgbClr val="FF0000"/>
              </a:buClr>
              <a:buSzPct val="90000"/>
              <a:buFont typeface="Wingdings" pitchFamily="2" charset="2"/>
              <a:buChar char="v"/>
              <a:defRPr/>
            </a:pPr>
            <a:r>
              <a:rPr lang="en-US" sz="2400" i="1" dirty="0"/>
              <a:t>There is also </a:t>
            </a:r>
            <a:r>
              <a:rPr lang="en-US" sz="2400" i="1" dirty="0" smtClean="0"/>
              <a:t>an open source (GPL) project “Cygwin” that provides </a:t>
            </a:r>
            <a:r>
              <a:rPr lang="en-US" sz="2400" i="1" dirty="0" err="1" smtClean="0"/>
              <a:t>unix</a:t>
            </a:r>
            <a:r>
              <a:rPr lang="en-US" sz="2400" i="1" dirty="0" smtClean="0"/>
              <a:t>-like environment for Windows. SUA and Cygwin are based on different architecture. </a:t>
            </a:r>
            <a:endParaRPr lang="en-US" dirty="0"/>
          </a:p>
        </p:txBody>
      </p:sp>
    </p:spTree>
    <p:extLst>
      <p:ext uri="{BB962C8B-B14F-4D97-AF65-F5344CB8AC3E}">
        <p14:creationId xmlns:p14="http://schemas.microsoft.com/office/powerpoint/2010/main" val="25854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Windows Security Model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600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9940</TotalTime>
  <Words>2577</Words>
  <Application>Microsoft Office PowerPoint</Application>
  <PresentationFormat>Widescreen</PresentationFormat>
  <Paragraphs>527</Paragraphs>
  <Slides>58</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Calibri Light</vt:lpstr>
      <vt:lpstr>Cambria</vt:lpstr>
      <vt:lpstr>Corbel</vt:lpstr>
      <vt:lpstr>Wingdings</vt:lpstr>
      <vt:lpstr>Wingdings 2</vt:lpstr>
      <vt:lpstr>Office Theme</vt:lpstr>
      <vt:lpstr>Windows OS Security</vt:lpstr>
      <vt:lpstr>Table of Contents</vt:lpstr>
      <vt:lpstr>Windows OS</vt:lpstr>
      <vt:lpstr>Brief History of Windows OS</vt:lpstr>
      <vt:lpstr>Windows OS High Level Architecture</vt:lpstr>
      <vt:lpstr>Windows as dev platform: The old way</vt:lpstr>
      <vt:lpstr>Windows as dev platform: Nowadays</vt:lpstr>
      <vt:lpstr>Windows as dev platform: Subsystem for UNIX-based Applications (SUA)</vt:lpstr>
      <vt:lpstr>Windows Security Model</vt:lpstr>
      <vt:lpstr>Accounts and Security Principals</vt:lpstr>
      <vt:lpstr>Accounts</vt:lpstr>
      <vt:lpstr>Authentication and Authorization</vt:lpstr>
      <vt:lpstr>Security Account Manager</vt:lpstr>
      <vt:lpstr>Active Directory Domain Service</vt:lpstr>
      <vt:lpstr>Workgroup</vt:lpstr>
      <vt:lpstr>Domain</vt:lpstr>
      <vt:lpstr>Security Principals</vt:lpstr>
      <vt:lpstr>Security Identifier (SID) </vt:lpstr>
      <vt:lpstr>Access Tokens</vt:lpstr>
      <vt:lpstr>What is an Access Token?</vt:lpstr>
      <vt:lpstr>What information contains an Access Token?</vt:lpstr>
      <vt:lpstr>Processes, Threads and Access Tokens</vt:lpstr>
      <vt:lpstr>Demonstration</vt:lpstr>
      <vt:lpstr>Security Descriptors (SD) and Access Control Lists (ACL) </vt:lpstr>
      <vt:lpstr>Security Descriptors</vt:lpstr>
      <vt:lpstr>Access Control Lists (ACL) </vt:lpstr>
      <vt:lpstr>Access Control Lists (ACL) (cont.)</vt:lpstr>
      <vt:lpstr>Access Control Process </vt:lpstr>
      <vt:lpstr>Demonstration</vt:lpstr>
      <vt:lpstr>Logon Process</vt:lpstr>
      <vt:lpstr>Logon Process</vt:lpstr>
      <vt:lpstr>Log on</vt:lpstr>
      <vt:lpstr>Local Security Authority (LSA)</vt:lpstr>
      <vt:lpstr>Network Logon in Workgroup</vt:lpstr>
      <vt:lpstr>Network Logon in Domain</vt:lpstr>
      <vt:lpstr>Authentication Protocols </vt:lpstr>
      <vt:lpstr>Local Security Policy</vt:lpstr>
      <vt:lpstr>Local Security Policy</vt:lpstr>
      <vt:lpstr>Local Security Policy (cont.)</vt:lpstr>
      <vt:lpstr>Group Policy</vt:lpstr>
      <vt:lpstr>Windows Services and Service Accounts</vt:lpstr>
      <vt:lpstr>What is a Service?</vt:lpstr>
      <vt:lpstr>Service startup types</vt:lpstr>
      <vt:lpstr>Service Control Manager (SCM)</vt:lpstr>
      <vt:lpstr>Develop Windows Service (C#)</vt:lpstr>
      <vt:lpstr>Service Accounts</vt:lpstr>
      <vt:lpstr>Log On Settings</vt:lpstr>
      <vt:lpstr>User Account Control (UAC)</vt:lpstr>
      <vt:lpstr>User Account Control</vt:lpstr>
      <vt:lpstr>UAC Consent UI: Type 1</vt:lpstr>
      <vt:lpstr>UAC Consent UI: Type 2</vt:lpstr>
      <vt:lpstr>UAC Consent UI: Type 3</vt:lpstr>
      <vt:lpstr>UAC: What’s really happening</vt:lpstr>
      <vt:lpstr>DPAPI</vt:lpstr>
      <vt:lpstr>Certificate Store</vt:lpstr>
      <vt:lpstr>Where you can find resources?</vt:lpstr>
      <vt:lpstr>Windows Security Model</vt:lpstr>
      <vt:lpstr>Windows and the DLL Hell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Security Model</dc:title>
  <dc:creator>Borislav Varadinov</dc:creator>
  <cp:lastModifiedBy>Borislav Varadinov</cp:lastModifiedBy>
  <cp:revision>111</cp:revision>
  <dcterms:created xsi:type="dcterms:W3CDTF">2015-04-06T15:35:16Z</dcterms:created>
  <dcterms:modified xsi:type="dcterms:W3CDTF">2015-04-29T08:35:08Z</dcterms:modified>
</cp:coreProperties>
</file>