
<file path=[Content_Types].xml><?xml version="1.0" encoding="utf-8"?>
<Types xmlns="http://schemas.openxmlformats.org/package/2006/content-types">
  <Default Extension="png" ContentType="image/png"/>
  <Default Extension="tmp"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ink/ink1.xml" ContentType="application/inkml+xml"/>
  <Override PartName="/ppt/ink/ink2.xml" ContentType="application/inkml+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10" r:id="rId1"/>
  </p:sldMasterIdLst>
  <p:notesMasterIdLst>
    <p:notesMasterId r:id="rId28"/>
  </p:notesMasterIdLst>
  <p:sldIdLst>
    <p:sldId id="257" r:id="rId2"/>
    <p:sldId id="258" r:id="rId3"/>
    <p:sldId id="259" r:id="rId4"/>
    <p:sldId id="322" r:id="rId5"/>
    <p:sldId id="309" r:id="rId6"/>
    <p:sldId id="319" r:id="rId7"/>
    <p:sldId id="318" r:id="rId8"/>
    <p:sldId id="323" r:id="rId9"/>
    <p:sldId id="310" r:id="rId10"/>
    <p:sldId id="260" r:id="rId11"/>
    <p:sldId id="324" r:id="rId12"/>
    <p:sldId id="302" r:id="rId13"/>
    <p:sldId id="303" r:id="rId14"/>
    <p:sldId id="301" r:id="rId15"/>
    <p:sldId id="312" r:id="rId16"/>
    <p:sldId id="313" r:id="rId17"/>
    <p:sldId id="314" r:id="rId18"/>
    <p:sldId id="315" r:id="rId19"/>
    <p:sldId id="316" r:id="rId20"/>
    <p:sldId id="300" r:id="rId21"/>
    <p:sldId id="306" r:id="rId22"/>
    <p:sldId id="308" r:id="rId23"/>
    <p:sldId id="307" r:id="rId24"/>
    <p:sldId id="320" r:id="rId25"/>
    <p:sldId id="321" r:id="rId26"/>
    <p:sldId id="304" r:id="rId27"/>
  </p:sldIdLst>
  <p:sldSz cx="12192000" cy="6858000"/>
  <p:notesSz cx="6858000" cy="9144000"/>
  <p:defaultTextStyle>
    <a:defPPr>
      <a:defRPr lang="bg-BG"/>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85961" autoAdjust="0"/>
  </p:normalViewPr>
  <p:slideViewPr>
    <p:cSldViewPr snapToGrid="0">
      <p:cViewPr varScale="1">
        <p:scale>
          <a:sx n="116" d="100"/>
          <a:sy n="116" d="100"/>
        </p:scale>
        <p:origin x="336" y="108"/>
      </p:cViewPr>
      <p:guideLst/>
    </p:cSldViewPr>
  </p:slideViewPr>
  <p:notesTextViewPr>
    <p:cViewPr>
      <p:scale>
        <a:sx n="400" d="100"/>
        <a:sy n="4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ink/ink1.xml><?xml version="1.0" encoding="utf-8"?>
<inkml:ink xmlns:inkml="http://www.w3.org/2003/InkML">
  <inkml:definitions>
    <inkml:context xml:id="ctx0">
      <inkml:inkSource xml:id="inkSrc0">
        <inkml:traceFormat>
          <inkml:channel name="X" type="integer" max="1024" units="cm"/>
          <inkml:channel name="Y" type="integer" max="768" units="cm"/>
          <inkml:channel name="T" type="integer" max="2.14748E9" units="dev"/>
        </inkml:traceFormat>
        <inkml:channelProperties>
          <inkml:channelProperty channel="X" name="resolution" value="39.68992" units="1/cm"/>
          <inkml:channelProperty channel="Y" name="resolution" value="39.58763" units="1/cm"/>
          <inkml:channelProperty channel="T" name="resolution" value="1" units="1/dev"/>
        </inkml:channelProperties>
      </inkml:inkSource>
      <inkml:timestamp xml:id="ts0" timeString="2015-04-28T18:02:41.860"/>
    </inkml:context>
    <inkml:brush xml:id="br0">
      <inkml:brushProperty name="width" value="0.05292" units="cm"/>
      <inkml:brushProperty name="height" value="0.05292" units="cm"/>
      <inkml:brushProperty name="color" value="#FF0000"/>
    </inkml:brush>
  </inkml:definitions>
  <inkml:trace contextRef="#ctx0" brushRef="#br0">3241 5655 0,'0'34'235,"0"-1"-142,0 0 1,0 0-78,0 0-16,0 0 15,33 33 1,0-66-16,-33 33 16,0 33-1,0-33 1,33-33-1,-33 33-15,0 0 16,0 1 0,0-1-16,0 0 15,0 0-15,33 0 16,-33 0 15,0 0-15,0 0-1,0 0 1,0 0-16,0 33 16,0 1-16,0-1 15,0 33-15,0-33 16,0 0-16,0-33 16,0 33-16,0 1 15,0-1-15,0-33 0,0 0 16,0 0-1,0 33-15,0-33 16,0 0-16,0 33 16,0-33-16,0 34 0,0-34 15,0 33-15,0 0 16,0 33-16,0-33 16,0 34-16,0-67 15,0 33-15,34 33 16,-34 0-16,0-33 15,0 34-15,0-34 16,0 33-16,0 0 16,-34-33-16,1 33 15,0 1-15,33 32 16,0-33-16,0 100 16,-33-100-16,0 33 15,0-33-15,0 34 16,0-34-16,0 0 15,0 0-15,0 1 16,33-34-16,0 33 16,0-33-16,0 0 15,0 33-15,0-32 16,0-1-16,0 0 16,-33 33-16,33-66 15,0 33-15,-100 34 16,100-67-16,0 33 15,-33 33-15,33 0 16,0-66-16,0 33 0,0 1 16,0-1-16,-33 0 15,33 0 1,0 0-16,0 0 0,0-33 16,0 33-16,0 34 15,0-1-15,0-33 16,0-33-1,0 33-15,0 0 0,0 1 16,0-1-16,0 33 16,0-33-16,0-33 15,0 0-15,0 33 16,0 34-16,0-67 16,33 33-16,0 0 15,-33 0-15,0-33 16,0 33-16,0-33 15,33 67-15,-33-1 16,0-33-16,0-33 16,34 66-16,-34-66 15,0 67-15,0-67 16,0 33 0,0-33-16,33 0 15,-33 0-15,33 0 16,-33 0-16,0 33 15,0 0-15,0 1 16,0-34 0,0 33-16,0 0 15,0 0-15,0 0 16,0 67-16,0-67 16,0 33-16,0 0 15,-33 0-15,0 34 16,33-67-16,0 66 15,-34-66-15,1 33 0,0 34 16,33-67 0,-33 99-16,33-66 0,-33 1 15,0-1-15,33 33 16,-33-33-16,33 34 16,0-34-16,-33 33 15,33-33-15,0 34 16,-33 32-16,33-66 15,-33 0-15,0 1 16,0 32-16,33-66 16,0 33-16,0-32 15,-33-1-15,33-33 16,0 0-16,33-33 187,0 0-171,0 0 93,0 0-62</inkml:trace>
  <inkml:trace contextRef="#ctx0" brushRef="#br0" timeOffset="11899.0834">4167 6714 0,'-33'0'47,"33"33"31,0 0-63,0 0-15,0 33 16,0-33-16,0 0 16,0 33-16,0-32 15,0-1-15,0 0 16,0 0 0,0 0-1</inkml:trace>
  <inkml:trace contextRef="#ctx0" brushRef="#br0" timeOffset="16318.7087">4200 15809 0,'0'33'62,"0"0"-46,0 0 0,0 0-16,0 66 15,0-66-15,0 1 0,0-1 16,0 33-16,0-33 16,0 0-16,0 0 15,0 0 1,0 0-1,0 0 1,0 0-16,0 33 31,0-33-31,0 1 16,33-1-16,0 0 16,-33 0-1,67-33-15,-67 33 16,33-33-1,0 33-15,0 0 16,33-33-16,-33 0 0,66 0 16,-33 0-16,0 0 15,1 0-15,32 0 16,0 0-16,0 0 16,34 0-16,-67 0 15,-33 0-15,0 0 16,0 0-16</inkml:trace>
  <inkml:trace contextRef="#ctx0" brushRef="#br0" timeOffset="17124.819">4299 15875 0,'100'0'63,"65"33"-63,-33-33 15,34 0-15,65 0 16,-98 0-16,-1 33 16,66 0-16,-165 0 15,33-33-15,-32 33 16,-1-33-1,0 0 1,-33 33 0,66 1-1,-66-1-15,33 0 16,-33 0-16,33 0 0,-33 33 16,0-33-16,0 0 15,0 0 1,0 0-16,0 0 0,0 0 31,0 34-15,-33-67-1,0 33-15,0 0 16,0-33 0,0 0 15</inkml:trace>
</inkml:ink>
</file>

<file path=ppt/ink/ink2.xml><?xml version="1.0" encoding="utf-8"?>
<inkml:ink xmlns:inkml="http://www.w3.org/2003/InkML">
  <inkml:definitions>
    <inkml:context xml:id="ctx0">
      <inkml:inkSource xml:id="inkSrc0">
        <inkml:traceFormat>
          <inkml:channel name="X" type="integer" max="1024" units="cm"/>
          <inkml:channel name="Y" type="integer" max="768" units="cm"/>
          <inkml:channel name="T" type="integer" max="2.14748E9" units="dev"/>
        </inkml:traceFormat>
        <inkml:channelProperties>
          <inkml:channelProperty channel="X" name="resolution" value="39.68992" units="1/cm"/>
          <inkml:channelProperty channel="Y" name="resolution" value="39.58763" units="1/cm"/>
          <inkml:channelProperty channel="T" name="resolution" value="1" units="1/dev"/>
        </inkml:channelProperties>
      </inkml:inkSource>
      <inkml:timestamp xml:id="ts0" timeString="2015-04-28T18:03:20.232"/>
    </inkml:context>
    <inkml:brush xml:id="br0">
      <inkml:brushProperty name="width" value="0.05292" units="cm"/>
      <inkml:brushProperty name="height" value="0.05292" units="cm"/>
      <inkml:brushProperty name="color" value="#FF0000"/>
    </inkml:brush>
  </inkml:definitions>
  <inkml:trace contextRef="#ctx0" brushRef="#br0">13461 4035 0,'0'33'31,"33"33"-15,-33-33-1,33 33-15,-33 0 0,0 1 16,33 32-16,-33 0 15,0 33-15,0-65 16,0 32-16,0 0 16,0-33-16,33 0 15,0 0-15,-33 1 16,0-34 0,33-33 15,-33 33-16,33 0 1,0-33-16,0 0 16,33 66-16,100-66 15,-67 0-15,0 0 16,-33 0-16,1 0 16,-1 0-16,33 33 15,-33 0-15,0-33 16,33 0-16,-32 0 15,-1 0-15,132 0 16,-132 0 0,34 0-16,-34 0 15,33 0-15,-66 0 16,0 0-16,0-33 16,0 33-1,0 0 1</inkml:trace>
  <inkml:trace contextRef="#ctx0" brushRef="#br0" timeOffset="806.5106">13295 3969 0,'66'66'31,"34"-66"-31,-1 66 16,33-66-16,0 0 15,100 0-15,-34 0 16,133 0-16,-66-66 0,99 33 16,-133 0-16,34 0 15,-67 0-15,-66 33 16,-99 0-16,1 0 31,-1 0-15,-33 33-16,33 0 15,0 0-15,0 0 16,0 0-16,-33 33 16,0 0-16,66-33 15,-66 0-15,0 67 16,0-34-16,0 0 15,0 0-15,-33 33 16,0 1-16,0-1 16,-33 0-16,0 0 15,32 33-15,-32-32 16,33-34-16,0 0 16,0 0-16,0-33 15,0-33 1,0 0 15,-33 0-31,-34-33 16,-65-66-16,-66 0 15,-1 66-15,67-34 16,-67 67-16,-32 0 16,164 0-1,34 0-15</inkml:trace>
  <inkml:trace contextRef="#ctx0" brushRef="#br0" timeOffset="3530.7034">2977 9128 0,'0'66'63,"0"33"-48,0 1-15,0-1 16,33 66 0,-33-132-16,0 0 15,0 34-15,0-1 16,0 0-16,0-33 16,0 33-1,66-66-15,-66 33 16,0 0-16,33-33 15,33 0 1,-33 33 0,33 0-16,0 0 15,1 1-15,-1-1 16,99 0-16,-66 0 16,34 0-16,65 33 15,67-66-15,-1 0 16,34 0-16,33 0 15,-1 0 1,1-66-16,-133 66 16,34 0-16,-34 0 0,-65 0 15,-34 0-15,-33 0 16,66-33-16,-66 33 16,67-66-16,-34 33 15,66-1-15,-65 34 16,32 0-16,-66 0 15,33-33-15,-33 33 16,-33 0-16,34 0 16,-1 0-16,0-33 15,0 33-15,33 0 16,-33 0-16,1-33 0,65 33 16,-33 0-1,-66 0-15,66 0 16,1 0-1,-67 0-15,0 0 16,0 0 47,0 0-48,33 0 1,0 0-16,0 0 15,0 0-15,-33 0 16,1 0-16,-1 0 16,0 0-16,0 0 15,0 0 17,33 0-17,-33 0 1,33 0-16,33-33 15,-32 33-15,32 0 16,-66 0-16,66 0 16,-33-33-16,33 33 15,-32 0-15,32 0 16,33 0-16,-33-33 16,1 33-16,-1 0 15,0 0-15,-33 0 16,-33 0-16,0 0 0,0 0 15,0 0 1,0 0-16,34 0 16,-34 0-16,33 0 0,0 0 15,0 0-15,0 0 16,34 0-16,-67 0 16,0 0-16,33 0 15,-33 0-15,33 0 16,-33 0-1,0 0 1,0 0-16,0 0 16,0 0-1,0 0-15,1 0 16,-1 0-16,0 0 16,0 0-1,0 0 16,0 0 1,0 0-17,0 0 1,0 0 46,0 0-30,0 0-17</inkml:trace>
  <inkml:trace contextRef="#ctx0" brushRef="#br0" timeOffset="8882.5069">9624 10418 0,'-33'0'15,"0"-33"-15,-33 0 16,33 33-1,0 0-15,0 0 16,0 0-16,0 0 16,33 33-1,0 33 1,0 0-16,0 0 16,0 0-16,33-32 15,-33 32-15,0 0 16,0 0-1,0 0-15,0-33 16,0 33-16,0 67 16,0-67-1,0-33-15,33 33 16,66-66 0,66 0-16,1 33 15,65-33-15,34 0 16,32 0-16,34 0 15,99 0-15,-33 0 16,99-33-16,-33 0 16,99 0-16,-99 33 15,100 0-15,-100 0 16,99-33-16,-33 33 16,-33-33-16,-33 33 15,33 0-15,-99 0 16,0 0-16,-66 0 15,32 0-15,34 0 0,-33 0 16,-33 33-16,0-33 16,-34 33-1,67 0-15,-99-33 0,98 0 16,-65 0-16,0 0 16,-100 0-16,-32 0 15,-1 0-15,-33-66 16,-66 66-16,-33 0 15,-33-33 142,-66 0-157,-33 0 15,-99 33-15,-67 0 16</inkml:trace>
  <inkml:trace contextRef="#ctx0" brushRef="#br0" timeOffset="10383.6075">22886 9723 0,'0'67'31,"34"-1"-15,-34 66-16,0-33 16,0 34-16,0-67 15,0 66-15,0-66 16,33 33-16,-33 1 16,0-34-16,0 33 15,0 0-15,0-33 16,0 0-16,0-32 15,0 32-15,0 0 16,0-33 0,0 0-1</inkml:trace>
  <inkml:trace contextRef="#ctx0" brushRef="#br0" timeOffset="11933.3063">16140 10087 0,'0'66'63,"0"34"-63,0-34 15,0 33-15,-33-33 16,33 33-16,0 1 16,0-1-1,0-66-15,0 33 16,0-33 0,0 0-1,0 0 1,0 0 93,33-33-93,66 33-16,0 0 15,33-33-15,34 0 16,98 0-16,1 0 0,-1 0 16,1 0-16,66 0 15,-67 0 1,34 0-16,-33 0 0,-1-33 16,-32 33-16,-67 0 15,-33 0-15,-32 0 16,32 0-16,33-33 15,-66 33-15,34 0 16,-34-33-16,33 33 16,-33 0-16,34 0 15,-34 0-15,0 0 16,-33 0-16,0 0 16,1 0-16,-34 0 15,-33-33 126</inkml:trace>
  <inkml:trace contextRef="#ctx0" brushRef="#br0" timeOffset="12347.1871">24705 9293 0,'232'34'15,"-199"-1"-15</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bg-BG"/>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ED32619-9942-4C39-A498-6E10376C31E8}" type="datetimeFigureOut">
              <a:rPr lang="bg-BG" smtClean="0"/>
              <a:t>28.4.2015 г.</a:t>
            </a:fld>
            <a:endParaRPr lang="bg-BG"/>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bg-BG"/>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bg-BG"/>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bg-BG"/>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3552065-0DAA-4F37-997C-636A44B5CC22}" type="slidenum">
              <a:rPr lang="bg-BG" smtClean="0"/>
              <a:t>‹#›</a:t>
            </a:fld>
            <a:endParaRPr lang="bg-BG"/>
          </a:p>
        </p:txBody>
      </p:sp>
    </p:spTree>
    <p:extLst>
      <p:ext uri="{BB962C8B-B14F-4D97-AF65-F5344CB8AC3E}">
        <p14:creationId xmlns:p14="http://schemas.microsoft.com/office/powerpoint/2010/main" val="37786004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FB4F6EA-423E-42DF-9292-215E7D886C4E}" type="slidenum">
              <a:rPr lang="en-US" smtClean="0"/>
              <a:pPr/>
              <a:t>1</a:t>
            </a:fld>
            <a:endParaRPr lang="en-US" dirty="0"/>
          </a:p>
        </p:txBody>
      </p:sp>
    </p:spTree>
    <p:extLst>
      <p:ext uri="{BB962C8B-B14F-4D97-AF65-F5344CB8AC3E}">
        <p14:creationId xmlns:p14="http://schemas.microsoft.com/office/powerpoint/2010/main" val="287392607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bg-BG" dirty="0"/>
          </a:p>
        </p:txBody>
      </p:sp>
      <p:sp>
        <p:nvSpPr>
          <p:cNvPr id="4" name="Slide Number Placeholder 3"/>
          <p:cNvSpPr>
            <a:spLocks noGrp="1"/>
          </p:cNvSpPr>
          <p:nvPr>
            <p:ph type="sldNum" sz="quarter" idx="10"/>
          </p:nvPr>
        </p:nvSpPr>
        <p:spPr/>
        <p:txBody>
          <a:bodyPr/>
          <a:lstStyle/>
          <a:p>
            <a:fld id="{23552065-0DAA-4F37-997C-636A44B5CC22}" type="slidenum">
              <a:rPr lang="bg-BG" smtClean="0"/>
              <a:t>5</a:t>
            </a:fld>
            <a:endParaRPr lang="bg-BG"/>
          </a:p>
        </p:txBody>
      </p:sp>
    </p:spTree>
    <p:extLst>
      <p:ext uri="{BB962C8B-B14F-4D97-AF65-F5344CB8AC3E}">
        <p14:creationId xmlns:p14="http://schemas.microsoft.com/office/powerpoint/2010/main" val="93174670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baseline="0" dirty="0" smtClean="0">
                <a:solidFill>
                  <a:schemeClr val="tx1"/>
                </a:solidFill>
                <a:latin typeface="+mn-lt"/>
                <a:ea typeface="+mn-ea"/>
                <a:cs typeface="+mn-cs"/>
              </a:rPr>
              <a:t>The worker process serves as the process boundary that separates each application pool so that when one worker process or application is having an issue, other applications or worker processes are not affected.</a:t>
            </a:r>
            <a:endParaRPr lang="bg-BG" dirty="0"/>
          </a:p>
        </p:txBody>
      </p:sp>
      <p:sp>
        <p:nvSpPr>
          <p:cNvPr id="4" name="Slide Number Placeholder 3"/>
          <p:cNvSpPr>
            <a:spLocks noGrp="1"/>
          </p:cNvSpPr>
          <p:nvPr>
            <p:ph type="sldNum" sz="quarter" idx="10"/>
          </p:nvPr>
        </p:nvSpPr>
        <p:spPr/>
        <p:txBody>
          <a:bodyPr/>
          <a:lstStyle/>
          <a:p>
            <a:fld id="{23552065-0DAA-4F37-997C-636A44B5CC22}" type="slidenum">
              <a:rPr lang="bg-BG" smtClean="0"/>
              <a:t>10</a:t>
            </a:fld>
            <a:endParaRPr lang="bg-BG"/>
          </a:p>
        </p:txBody>
      </p:sp>
    </p:spTree>
    <p:extLst>
      <p:ext uri="{BB962C8B-B14F-4D97-AF65-F5344CB8AC3E}">
        <p14:creationId xmlns:p14="http://schemas.microsoft.com/office/powerpoint/2010/main" val="403212541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bg-BG" dirty="0"/>
          </a:p>
        </p:txBody>
      </p:sp>
      <p:sp>
        <p:nvSpPr>
          <p:cNvPr id="4" name="Slide Number Placeholder 3"/>
          <p:cNvSpPr>
            <a:spLocks noGrp="1"/>
          </p:cNvSpPr>
          <p:nvPr>
            <p:ph type="sldNum" sz="quarter" idx="10"/>
          </p:nvPr>
        </p:nvSpPr>
        <p:spPr/>
        <p:txBody>
          <a:bodyPr/>
          <a:lstStyle/>
          <a:p>
            <a:fld id="{23552065-0DAA-4F37-997C-636A44B5CC22}" type="slidenum">
              <a:rPr lang="bg-BG" smtClean="0"/>
              <a:t>18</a:t>
            </a:fld>
            <a:endParaRPr lang="bg-BG"/>
          </a:p>
        </p:txBody>
      </p:sp>
    </p:spTree>
    <p:extLst>
      <p:ext uri="{BB962C8B-B14F-4D97-AF65-F5344CB8AC3E}">
        <p14:creationId xmlns:p14="http://schemas.microsoft.com/office/powerpoint/2010/main" val="298424859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8" Type="http://schemas.openxmlformats.org/officeDocument/2006/relationships/hyperlink" Target="http://mvccourse.telerik.com/" TargetMode="External"/><Relationship Id="rId13" Type="http://schemas.openxmlformats.org/officeDocument/2006/relationships/hyperlink" Target="http://algoacademy.telerik.com/" TargetMode="External"/><Relationship Id="rId18" Type="http://schemas.openxmlformats.org/officeDocument/2006/relationships/hyperlink" Target="http://www.minkov.it/" TargetMode="External"/><Relationship Id="rId3" Type="http://schemas.openxmlformats.org/officeDocument/2006/relationships/hyperlink" Target="http://kursove-uroci-knigi-obuchenie-programirane-web-design-csharp.info/" TargetMode="External"/><Relationship Id="rId7" Type="http://schemas.openxmlformats.org/officeDocument/2006/relationships/hyperlink" Target="http://schoolacademy.telerik.com/" TargetMode="External"/><Relationship Id="rId12" Type="http://schemas.openxmlformats.org/officeDocument/2006/relationships/hyperlink" Target="http://codecourse.telerik.com/" TargetMode="External"/><Relationship Id="rId17" Type="http://schemas.openxmlformats.org/officeDocument/2006/relationships/hyperlink" Target="http://www.introprogramming.info/" TargetMode="External"/><Relationship Id="rId2" Type="http://schemas.openxmlformats.org/officeDocument/2006/relationships/hyperlink" Target="http://forums.academy.telerik.com/" TargetMode="External"/><Relationship Id="rId16" Type="http://schemas.openxmlformats.org/officeDocument/2006/relationships/hyperlink" Target="http://mobiledevcourse.telerik.com/" TargetMode="External"/><Relationship Id="rId20" Type="http://schemas.openxmlformats.org/officeDocument/2006/relationships/hyperlink" Target="http://csharpfundamentals.telerik.com/" TargetMode="External"/><Relationship Id="rId1" Type="http://schemas.openxmlformats.org/officeDocument/2006/relationships/slideMaster" Target="../slideMasters/slideMaster1.xml"/><Relationship Id="rId6" Type="http://schemas.openxmlformats.org/officeDocument/2006/relationships/hyperlink" Target="http://html5course.telerik.com/" TargetMode="External"/><Relationship Id="rId11" Type="http://schemas.openxmlformats.org/officeDocument/2006/relationships/hyperlink" Target="http://www.nakov.com/" TargetMode="External"/><Relationship Id="rId5" Type="http://schemas.openxmlformats.org/officeDocument/2006/relationships/hyperlink" Target="http://seocourse.telerik.com/" TargetMode="External"/><Relationship Id="rId15" Type="http://schemas.openxmlformats.org/officeDocument/2006/relationships/hyperlink" Target="http://academy.telerik.com/" TargetMode="External"/><Relationship Id="rId10" Type="http://schemas.openxmlformats.org/officeDocument/2006/relationships/hyperlink" Target="http://www.bgcoder.com/" TargetMode="External"/><Relationship Id="rId19" Type="http://schemas.openxmlformats.org/officeDocument/2006/relationships/hyperlink" Target="http://www.nikolay.it/" TargetMode="External"/><Relationship Id="rId4" Type="http://schemas.openxmlformats.org/officeDocument/2006/relationships/hyperlink" Target="http://www.telerik-kids.com/" TargetMode="External"/><Relationship Id="rId9" Type="http://schemas.openxmlformats.org/officeDocument/2006/relationships/hyperlink" Target="http://clouddevcourse.telerik.com/" TargetMode="External"/><Relationship Id="rId14" Type="http://schemas.openxmlformats.org/officeDocument/2006/relationships/hyperlink" Target="http://aspnetcourse.telerik.com/" TargetMode="Externa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bg-BG"/>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bg-BG"/>
          </a:p>
        </p:txBody>
      </p:sp>
      <p:sp>
        <p:nvSpPr>
          <p:cNvPr id="4" name="Date Placeholder 3"/>
          <p:cNvSpPr>
            <a:spLocks noGrp="1"/>
          </p:cNvSpPr>
          <p:nvPr>
            <p:ph type="dt" sz="half" idx="10"/>
          </p:nvPr>
        </p:nvSpPr>
        <p:spPr/>
        <p:txBody>
          <a:bodyPr/>
          <a:lstStyle/>
          <a:p>
            <a:fld id="{522CCB5F-2B28-4E58-8987-F88A88ED71D0}" type="datetimeFigureOut">
              <a:rPr lang="bg-BG" smtClean="0"/>
              <a:t>28.4.2015 г.</a:t>
            </a:fld>
            <a:endParaRPr lang="bg-BG"/>
          </a:p>
        </p:txBody>
      </p:sp>
      <p:sp>
        <p:nvSpPr>
          <p:cNvPr id="5" name="Footer Placeholder 4"/>
          <p:cNvSpPr>
            <a:spLocks noGrp="1"/>
          </p:cNvSpPr>
          <p:nvPr>
            <p:ph type="ftr" sz="quarter" idx="11"/>
          </p:nvPr>
        </p:nvSpPr>
        <p:spPr/>
        <p:txBody>
          <a:bodyPr/>
          <a:lstStyle/>
          <a:p>
            <a:endParaRPr lang="bg-BG"/>
          </a:p>
        </p:txBody>
      </p:sp>
      <p:sp>
        <p:nvSpPr>
          <p:cNvPr id="6" name="Slide Number Placeholder 5"/>
          <p:cNvSpPr>
            <a:spLocks noGrp="1"/>
          </p:cNvSpPr>
          <p:nvPr>
            <p:ph type="sldNum" sz="quarter" idx="12"/>
          </p:nvPr>
        </p:nvSpPr>
        <p:spPr/>
        <p:txBody>
          <a:bodyPr/>
          <a:lstStyle/>
          <a:p>
            <a:fld id="{2FF78E14-39A0-4BE9-BDEF-836D43A64AEE}" type="slidenum">
              <a:rPr lang="bg-BG" smtClean="0"/>
              <a:t>‹#›</a:t>
            </a:fld>
            <a:endParaRPr lang="bg-BG"/>
          </a:p>
        </p:txBody>
      </p:sp>
    </p:spTree>
    <p:extLst>
      <p:ext uri="{BB962C8B-B14F-4D97-AF65-F5344CB8AC3E}">
        <p14:creationId xmlns:p14="http://schemas.microsoft.com/office/powerpoint/2010/main" val="38157105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bg-BG"/>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bg-BG"/>
          </a:p>
        </p:txBody>
      </p:sp>
      <p:sp>
        <p:nvSpPr>
          <p:cNvPr id="4" name="Date Placeholder 3"/>
          <p:cNvSpPr>
            <a:spLocks noGrp="1"/>
          </p:cNvSpPr>
          <p:nvPr>
            <p:ph type="dt" sz="half" idx="10"/>
          </p:nvPr>
        </p:nvSpPr>
        <p:spPr/>
        <p:txBody>
          <a:bodyPr/>
          <a:lstStyle/>
          <a:p>
            <a:fld id="{522CCB5F-2B28-4E58-8987-F88A88ED71D0}" type="datetimeFigureOut">
              <a:rPr lang="bg-BG" smtClean="0"/>
              <a:t>28.4.2015 г.</a:t>
            </a:fld>
            <a:endParaRPr lang="bg-BG"/>
          </a:p>
        </p:txBody>
      </p:sp>
      <p:sp>
        <p:nvSpPr>
          <p:cNvPr id="5" name="Footer Placeholder 4"/>
          <p:cNvSpPr>
            <a:spLocks noGrp="1"/>
          </p:cNvSpPr>
          <p:nvPr>
            <p:ph type="ftr" sz="quarter" idx="11"/>
          </p:nvPr>
        </p:nvSpPr>
        <p:spPr/>
        <p:txBody>
          <a:bodyPr/>
          <a:lstStyle/>
          <a:p>
            <a:endParaRPr lang="bg-BG"/>
          </a:p>
        </p:txBody>
      </p:sp>
      <p:sp>
        <p:nvSpPr>
          <p:cNvPr id="6" name="Slide Number Placeholder 5"/>
          <p:cNvSpPr>
            <a:spLocks noGrp="1"/>
          </p:cNvSpPr>
          <p:nvPr>
            <p:ph type="sldNum" sz="quarter" idx="12"/>
          </p:nvPr>
        </p:nvSpPr>
        <p:spPr/>
        <p:txBody>
          <a:bodyPr/>
          <a:lstStyle/>
          <a:p>
            <a:fld id="{2FF78E14-39A0-4BE9-BDEF-836D43A64AEE}" type="slidenum">
              <a:rPr lang="bg-BG" smtClean="0"/>
              <a:t>‹#›</a:t>
            </a:fld>
            <a:endParaRPr lang="bg-BG"/>
          </a:p>
        </p:txBody>
      </p:sp>
    </p:spTree>
    <p:extLst>
      <p:ext uri="{BB962C8B-B14F-4D97-AF65-F5344CB8AC3E}">
        <p14:creationId xmlns:p14="http://schemas.microsoft.com/office/powerpoint/2010/main" val="4741450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bg-BG"/>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bg-BG"/>
          </a:p>
        </p:txBody>
      </p:sp>
      <p:sp>
        <p:nvSpPr>
          <p:cNvPr id="4" name="Date Placeholder 3"/>
          <p:cNvSpPr>
            <a:spLocks noGrp="1"/>
          </p:cNvSpPr>
          <p:nvPr>
            <p:ph type="dt" sz="half" idx="10"/>
          </p:nvPr>
        </p:nvSpPr>
        <p:spPr/>
        <p:txBody>
          <a:bodyPr/>
          <a:lstStyle/>
          <a:p>
            <a:fld id="{522CCB5F-2B28-4E58-8987-F88A88ED71D0}" type="datetimeFigureOut">
              <a:rPr lang="bg-BG" smtClean="0"/>
              <a:t>28.4.2015 г.</a:t>
            </a:fld>
            <a:endParaRPr lang="bg-BG"/>
          </a:p>
        </p:txBody>
      </p:sp>
      <p:sp>
        <p:nvSpPr>
          <p:cNvPr id="5" name="Footer Placeholder 4"/>
          <p:cNvSpPr>
            <a:spLocks noGrp="1"/>
          </p:cNvSpPr>
          <p:nvPr>
            <p:ph type="ftr" sz="quarter" idx="11"/>
          </p:nvPr>
        </p:nvSpPr>
        <p:spPr/>
        <p:txBody>
          <a:bodyPr/>
          <a:lstStyle/>
          <a:p>
            <a:endParaRPr lang="bg-BG"/>
          </a:p>
        </p:txBody>
      </p:sp>
      <p:sp>
        <p:nvSpPr>
          <p:cNvPr id="6" name="Slide Number Placeholder 5"/>
          <p:cNvSpPr>
            <a:spLocks noGrp="1"/>
          </p:cNvSpPr>
          <p:nvPr>
            <p:ph type="sldNum" sz="quarter" idx="12"/>
          </p:nvPr>
        </p:nvSpPr>
        <p:spPr/>
        <p:txBody>
          <a:bodyPr/>
          <a:lstStyle/>
          <a:p>
            <a:fld id="{2FF78E14-39A0-4BE9-BDEF-836D43A64AEE}" type="slidenum">
              <a:rPr lang="bg-BG" smtClean="0"/>
              <a:t>‹#›</a:t>
            </a:fld>
            <a:endParaRPr lang="bg-BG"/>
          </a:p>
        </p:txBody>
      </p:sp>
    </p:spTree>
    <p:extLst>
      <p:ext uri="{BB962C8B-B14F-4D97-AF65-F5344CB8AC3E}">
        <p14:creationId xmlns:p14="http://schemas.microsoft.com/office/powerpoint/2010/main" val="410856721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Presentation Title Slide">
    <p:spTree>
      <p:nvGrpSpPr>
        <p:cNvPr id="1" name=""/>
        <p:cNvGrpSpPr/>
        <p:nvPr/>
      </p:nvGrpSpPr>
      <p:grpSpPr>
        <a:xfrm>
          <a:off x="0" y="0"/>
          <a:ext cx="0" cy="0"/>
          <a:chOff x="0" y="0"/>
          <a:chExt cx="0" cy="0"/>
        </a:xfrm>
      </p:grpSpPr>
      <p:sp>
        <p:nvSpPr>
          <p:cNvPr id="6" name="Title 8"/>
          <p:cNvSpPr>
            <a:spLocks noGrp="1"/>
          </p:cNvSpPr>
          <p:nvPr>
            <p:ph type="ctrTitle" hasCustomPrompt="1"/>
          </p:nvPr>
        </p:nvSpPr>
        <p:spPr>
          <a:xfrm>
            <a:off x="609600" y="1524000"/>
            <a:ext cx="10972800" cy="1524000"/>
          </a:xfrm>
          <a:prstGeom prst="rect">
            <a:avLst/>
          </a:prstGeom>
        </p:spPr>
        <p:txBody>
          <a:bodyPr tIns="0" bIns="0" anchor="b" anchorCtr="0"/>
          <a:lstStyle>
            <a:lvl1pPr algn="r">
              <a:lnSpc>
                <a:spcPts val="5600"/>
              </a:lnSpc>
              <a:defRPr sz="5400" cap="none" baseline="0">
                <a:solidFill>
                  <a:srgbClr val="D4FF5B"/>
                </a:solidFill>
                <a:effectLst>
                  <a:outerShdw blurRad="30000" dist="30000" dir="2700000" algn="tl" rotWithShape="0">
                    <a:schemeClr val="bg2">
                      <a:shade val="45000"/>
                      <a:satMod val="150000"/>
                      <a:alpha val="90000"/>
                    </a:schemeClr>
                  </a:outerShdw>
                  <a:reflection blurRad="12000" stA="20000" endPos="50000" dist="12700" dir="5400000" sy="-100000" algn="bl" rotWithShape="0"/>
                </a:effectLst>
              </a:defRPr>
            </a:lvl1pPr>
          </a:lstStyle>
          <a:p>
            <a:r>
              <a:rPr lang="en-US" dirty="0" smtClean="0"/>
              <a:t>Presentation Title</a:t>
            </a:r>
            <a:endParaRPr lang="en-US" dirty="0"/>
          </a:p>
        </p:txBody>
      </p:sp>
      <p:sp>
        <p:nvSpPr>
          <p:cNvPr id="7" name="Subtitle 16"/>
          <p:cNvSpPr>
            <a:spLocks noGrp="1"/>
          </p:cNvSpPr>
          <p:nvPr>
            <p:ph type="subTitle" idx="1" hasCustomPrompt="1"/>
          </p:nvPr>
        </p:nvSpPr>
        <p:spPr>
          <a:xfrm>
            <a:off x="609600" y="3240880"/>
            <a:ext cx="10972800" cy="569120"/>
          </a:xfrm>
          <a:prstGeom prst="rect">
            <a:avLst/>
          </a:prstGeom>
        </p:spPr>
        <p:txBody>
          <a:bodyPr lIns="90000" tIns="0" rIns="90000" bIns="0" anchor="ctr" anchorCtr="0"/>
          <a:lstStyle>
            <a:lvl1pPr marL="0" indent="0" algn="r">
              <a:buNone/>
              <a:defRPr sz="2800">
                <a:solidFill>
                  <a:srgbClr val="FAF8C8"/>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dirty="0" smtClean="0"/>
              <a:t>Presentation Subtitle</a:t>
            </a:r>
            <a:endParaRPr lang="en-US" dirty="0"/>
          </a:p>
        </p:txBody>
      </p:sp>
      <p:cxnSp>
        <p:nvCxnSpPr>
          <p:cNvPr id="11" name="Straight Connector 10"/>
          <p:cNvCxnSpPr/>
          <p:nvPr userDrawn="1"/>
        </p:nvCxnSpPr>
        <p:spPr>
          <a:xfrm>
            <a:off x="3556000" y="4114800"/>
            <a:ext cx="8331200" cy="0"/>
          </a:xfrm>
          <a:prstGeom prst="line">
            <a:avLst/>
          </a:prstGeom>
          <a:ln w="38100" cap="rnd">
            <a:solidFill>
              <a:schemeClr val="accent5">
                <a:lumMod val="20000"/>
                <a:lumOff val="80000"/>
                <a:alpha val="50000"/>
              </a:schemeClr>
            </a:solidFill>
          </a:ln>
          <a:effectLst>
            <a:outerShdw blurRad="50800" dist="38100" dir="2700000" algn="t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
        <p:nvSpPr>
          <p:cNvPr id="14" name="Text Placeholder 13"/>
          <p:cNvSpPr>
            <a:spLocks noGrp="1"/>
          </p:cNvSpPr>
          <p:nvPr>
            <p:ph type="body" sz="quarter" idx="10" hasCustomPrompt="1"/>
          </p:nvPr>
        </p:nvSpPr>
        <p:spPr>
          <a:xfrm>
            <a:off x="592667" y="4572000"/>
            <a:ext cx="4470400" cy="480131"/>
          </a:xfrm>
          <a:prstGeom prst="rect">
            <a:avLst/>
          </a:prstGeom>
          <a:noFill/>
        </p:spPr>
        <p:txBody>
          <a:bodyPr wrap="square" rtlCol="0">
            <a:spAutoFit/>
          </a:bodyPr>
          <a:lstStyle>
            <a:lvl1pPr algn="l" rtl="0" fontAlgn="base">
              <a:spcBef>
                <a:spcPct val="0"/>
              </a:spcBef>
              <a:spcAft>
                <a:spcPct val="0"/>
              </a:spcAft>
              <a:buNone/>
              <a:defRPr lang="en-US" sz="2800" b="1" kern="1200" dirty="0" smtClean="0">
                <a:solidFill>
                  <a:srgbClr val="DEFF9B"/>
                </a:solidFill>
                <a:effectLst>
                  <a:outerShdw blurRad="38100" dist="38100" dir="2700000" algn="tl">
                    <a:srgbClr val="000000">
                      <a:alpha val="43137"/>
                    </a:srgbClr>
                  </a:outerShdw>
                </a:effectLst>
                <a:latin typeface="Corbel" pitchFamily="34" charset="0"/>
                <a:ea typeface="+mn-ea"/>
                <a:cs typeface="+mn-cs"/>
              </a:defRPr>
            </a:lvl1pPr>
          </a:lstStyle>
          <a:p>
            <a:pPr lvl="0"/>
            <a:r>
              <a:rPr lang="en-US" dirty="0" smtClean="0"/>
              <a:t>Author Name</a:t>
            </a:r>
            <a:endParaRPr lang="en-US" dirty="0"/>
          </a:p>
        </p:txBody>
      </p:sp>
      <p:sp>
        <p:nvSpPr>
          <p:cNvPr id="15" name="Text Placeholder 13"/>
          <p:cNvSpPr>
            <a:spLocks noGrp="1"/>
          </p:cNvSpPr>
          <p:nvPr>
            <p:ph type="body" sz="quarter" idx="11" hasCustomPrompt="1"/>
          </p:nvPr>
        </p:nvSpPr>
        <p:spPr>
          <a:xfrm>
            <a:off x="609600" y="5833646"/>
            <a:ext cx="4470400" cy="341632"/>
          </a:xfrm>
          <a:prstGeom prst="rect">
            <a:avLst/>
          </a:prstGeom>
          <a:noFill/>
        </p:spPr>
        <p:txBody>
          <a:bodyPr wrap="square" rtlCol="0">
            <a:spAutoFit/>
          </a:bodyPr>
          <a:lstStyle>
            <a:lvl1pPr marL="0" indent="0" algn="l" rtl="0" fontAlgn="base">
              <a:spcBef>
                <a:spcPct val="0"/>
              </a:spcBef>
              <a:spcAft>
                <a:spcPct val="0"/>
              </a:spcAft>
              <a:buNone/>
              <a:defRPr lang="en-US" sz="1800" b="1" kern="1200" dirty="0">
                <a:solidFill>
                  <a:schemeClr val="tx2">
                    <a:lumMod val="20000"/>
                    <a:lumOff val="80000"/>
                  </a:schemeClr>
                </a:solidFill>
                <a:effectLst>
                  <a:outerShdw blurRad="38100" dist="38100" dir="2700000" algn="tl">
                    <a:srgbClr val="000000">
                      <a:alpha val="43137"/>
                    </a:srgbClr>
                  </a:outerShdw>
                </a:effectLst>
                <a:latin typeface="Corbel" pitchFamily="34" charset="0"/>
                <a:ea typeface="+mn-ea"/>
                <a:cs typeface="+mn-cs"/>
              </a:defRPr>
            </a:lvl1pPr>
          </a:lstStyle>
          <a:p>
            <a:pPr marL="319088" lvl="0" indent="-319088" algn="l" rtl="0" eaLnBrk="0" fontAlgn="base" hangingPunct="0">
              <a:spcBef>
                <a:spcPct val="0"/>
              </a:spcBef>
              <a:spcAft>
                <a:spcPct val="0"/>
              </a:spcAft>
              <a:buClr>
                <a:schemeClr val="accent5">
                  <a:lumMod val="40000"/>
                  <a:lumOff val="60000"/>
                </a:schemeClr>
              </a:buClr>
              <a:buSzPct val="70000"/>
              <a:buFont typeface="Wingdings 2" pitchFamily="18" charset="2"/>
              <a:buNone/>
            </a:pPr>
            <a:r>
              <a:rPr lang="en-US" sz="1800" b="1" dirty="0" smtClean="0">
                <a:solidFill>
                  <a:srgbClr val="0EFE58"/>
                </a:solidFill>
                <a:effectLst>
                  <a:outerShdw blurRad="38100" dist="38100" dir="2700000" algn="tl">
                    <a:srgbClr val="000000">
                      <a:alpha val="43137"/>
                    </a:srgbClr>
                  </a:outerShdw>
                </a:effectLst>
              </a:rPr>
              <a:t>Company Name</a:t>
            </a:r>
            <a:endParaRPr lang="en-US" sz="1800" b="1" dirty="0">
              <a:solidFill>
                <a:srgbClr val="0EFE58"/>
              </a:solidFill>
              <a:effectLst>
                <a:outerShdw blurRad="38100" dist="38100" dir="2700000" algn="tl">
                  <a:srgbClr val="000000">
                    <a:alpha val="43137"/>
                  </a:srgbClr>
                </a:outerShdw>
              </a:effectLst>
            </a:endParaRPr>
          </a:p>
        </p:txBody>
      </p:sp>
      <p:sp>
        <p:nvSpPr>
          <p:cNvPr id="16" name="Text Placeholder 13"/>
          <p:cNvSpPr>
            <a:spLocks noGrp="1"/>
          </p:cNvSpPr>
          <p:nvPr>
            <p:ph type="body" sz="quarter" idx="12" hasCustomPrompt="1"/>
          </p:nvPr>
        </p:nvSpPr>
        <p:spPr>
          <a:xfrm>
            <a:off x="609600" y="6138446"/>
            <a:ext cx="4470400" cy="313932"/>
          </a:xfrm>
          <a:prstGeom prst="rect">
            <a:avLst/>
          </a:prstGeom>
          <a:noFill/>
        </p:spPr>
        <p:txBody>
          <a:bodyPr wrap="square" rtlCol="0">
            <a:spAutoFit/>
          </a:bodyPr>
          <a:lstStyle>
            <a:lvl1pPr algn="l" rtl="0" fontAlgn="base">
              <a:spcBef>
                <a:spcPct val="0"/>
              </a:spcBef>
              <a:spcAft>
                <a:spcPct val="0"/>
              </a:spcAft>
              <a:buNone/>
              <a:defRPr lang="en-US" sz="1600" b="1" kern="1200" dirty="0" smtClean="0">
                <a:solidFill>
                  <a:srgbClr val="0EFE58"/>
                </a:solidFill>
                <a:effectLst>
                  <a:outerShdw blurRad="38100" dist="38100" dir="2700000" algn="tl">
                    <a:srgbClr val="000000">
                      <a:alpha val="43137"/>
                    </a:srgbClr>
                  </a:outerShdw>
                </a:effectLst>
                <a:latin typeface="Corbel" pitchFamily="34" charset="0"/>
                <a:ea typeface="+mn-ea"/>
                <a:cs typeface="+mn-cs"/>
              </a:defRPr>
            </a:lvl1pPr>
          </a:lstStyle>
          <a:p>
            <a:pPr algn="l"/>
            <a:r>
              <a:rPr lang="en-US" sz="1600" b="1" dirty="0" smtClean="0">
                <a:solidFill>
                  <a:schemeClr val="tx1">
                    <a:lumMod val="50000"/>
                  </a:schemeClr>
                </a:solidFill>
                <a:effectLst>
                  <a:outerShdw blurRad="38100" dist="38100" dir="2700000" algn="tl">
                    <a:srgbClr val="000000">
                      <a:alpha val="43137"/>
                    </a:srgbClr>
                  </a:outerShdw>
                </a:effectLst>
              </a:rPr>
              <a:t>Company Web Site</a:t>
            </a:r>
            <a:endParaRPr lang="en-US" sz="1600" b="1" dirty="0">
              <a:solidFill>
                <a:schemeClr val="tx1">
                  <a:lumMod val="50000"/>
                </a:schemeClr>
              </a:solidFill>
              <a:effectLst>
                <a:outerShdw blurRad="38100" dist="38100" dir="2700000" algn="tl">
                  <a:srgbClr val="000000">
                    <a:alpha val="43137"/>
                  </a:srgbClr>
                </a:outerShdw>
              </a:effectLst>
            </a:endParaRPr>
          </a:p>
        </p:txBody>
      </p:sp>
      <p:sp>
        <p:nvSpPr>
          <p:cNvPr id="8" name="Text Placeholder 13"/>
          <p:cNvSpPr>
            <a:spLocks noGrp="1"/>
          </p:cNvSpPr>
          <p:nvPr>
            <p:ph type="body" sz="quarter" idx="13" hasCustomPrompt="1"/>
          </p:nvPr>
        </p:nvSpPr>
        <p:spPr>
          <a:xfrm>
            <a:off x="609600" y="5029201"/>
            <a:ext cx="4470400" cy="410882"/>
          </a:xfrm>
          <a:prstGeom prst="rect">
            <a:avLst/>
          </a:prstGeom>
          <a:noFill/>
        </p:spPr>
        <p:txBody>
          <a:bodyPr wrap="square" rtlCol="0">
            <a:spAutoFit/>
          </a:bodyPr>
          <a:lstStyle>
            <a:lvl1pPr algn="l" rtl="0" fontAlgn="base">
              <a:spcBef>
                <a:spcPct val="0"/>
              </a:spcBef>
              <a:spcAft>
                <a:spcPct val="0"/>
              </a:spcAft>
              <a:buNone/>
              <a:defRPr lang="en-US" sz="2300" b="1" kern="1200" dirty="0" smtClean="0">
                <a:solidFill>
                  <a:schemeClr val="tx2">
                    <a:lumMod val="50000"/>
                  </a:schemeClr>
                </a:solidFill>
                <a:effectLst>
                  <a:outerShdw blurRad="38100" dist="38100" dir="2700000" algn="tl">
                    <a:srgbClr val="000000">
                      <a:alpha val="43137"/>
                    </a:srgbClr>
                  </a:outerShdw>
                </a:effectLst>
                <a:latin typeface="Corbel" pitchFamily="34" charset="0"/>
                <a:ea typeface="+mn-ea"/>
                <a:cs typeface="+mn-cs"/>
              </a:defRPr>
            </a:lvl1pPr>
          </a:lstStyle>
          <a:p>
            <a:pPr lvl="0"/>
            <a:r>
              <a:rPr lang="en-US" dirty="0" smtClean="0"/>
              <a:t>Position</a:t>
            </a:r>
            <a:endParaRPr lang="en-US" dirty="0"/>
          </a:p>
        </p:txBody>
      </p:sp>
      <p:sp>
        <p:nvSpPr>
          <p:cNvPr id="9" name="Text Placeholder 13"/>
          <p:cNvSpPr>
            <a:spLocks noGrp="1"/>
          </p:cNvSpPr>
          <p:nvPr>
            <p:ph type="body" sz="quarter" idx="14" hasCustomPrompt="1"/>
          </p:nvPr>
        </p:nvSpPr>
        <p:spPr>
          <a:xfrm>
            <a:off x="609600" y="5405735"/>
            <a:ext cx="4470400" cy="369332"/>
          </a:xfrm>
          <a:prstGeom prst="rect">
            <a:avLst/>
          </a:prstGeom>
          <a:noFill/>
        </p:spPr>
        <p:txBody>
          <a:bodyPr wrap="square" rtlCol="0">
            <a:spAutoFit/>
          </a:bodyPr>
          <a:lstStyle>
            <a:lvl1pPr algn="l" rtl="0" fontAlgn="base">
              <a:spcBef>
                <a:spcPct val="0"/>
              </a:spcBef>
              <a:spcAft>
                <a:spcPct val="0"/>
              </a:spcAft>
              <a:buNone/>
              <a:defRPr lang="en-US" sz="2000" b="1" kern="1200" dirty="0" smtClean="0">
                <a:solidFill>
                  <a:schemeClr val="tx2">
                    <a:lumMod val="50000"/>
                  </a:schemeClr>
                </a:solidFill>
                <a:effectLst>
                  <a:outerShdw blurRad="38100" dist="38100" dir="2700000" algn="tl">
                    <a:srgbClr val="000000">
                      <a:alpha val="43137"/>
                    </a:srgbClr>
                  </a:outerShdw>
                </a:effectLst>
                <a:latin typeface="Corbel" pitchFamily="34" charset="0"/>
                <a:ea typeface="+mn-ea"/>
                <a:cs typeface="+mn-cs"/>
              </a:defRPr>
            </a:lvl1pPr>
          </a:lstStyle>
          <a:p>
            <a:pPr lvl="0"/>
            <a:r>
              <a:rPr lang="en-US" smtClean="0"/>
              <a:t>Web Site</a:t>
            </a:r>
            <a:endParaRPr lang="en-US" dirty="0"/>
          </a:p>
        </p:txBody>
      </p:sp>
      <p:sp>
        <p:nvSpPr>
          <p:cNvPr id="5" name="Picture Placeholder 4"/>
          <p:cNvSpPr>
            <a:spLocks noGrp="1"/>
          </p:cNvSpPr>
          <p:nvPr>
            <p:ph type="pic" sz="quarter" idx="16" hasCustomPrompt="1"/>
          </p:nvPr>
        </p:nvSpPr>
        <p:spPr>
          <a:xfrm>
            <a:off x="5689600" y="4572000"/>
            <a:ext cx="5892800" cy="1905000"/>
          </a:xfrm>
          <a:prstGeom prst="rect">
            <a:avLst/>
          </a:prstGeom>
        </p:spPr>
        <p:txBody>
          <a:bodyPr/>
          <a:lstStyle>
            <a:lvl1pPr marL="0" indent="0">
              <a:buNone/>
              <a:defRPr/>
            </a:lvl1pPr>
          </a:lstStyle>
          <a:p>
            <a:r>
              <a:rPr lang="en-US" dirty="0" smtClean="0"/>
              <a:t>Insert a Picture Here</a:t>
            </a:r>
            <a:endParaRPr lang="en-US" dirty="0"/>
          </a:p>
        </p:txBody>
      </p:sp>
    </p:spTree>
    <p:extLst>
      <p:ext uri="{BB962C8B-B14F-4D97-AF65-F5344CB8AC3E}">
        <p14:creationId xmlns:p14="http://schemas.microsoft.com/office/powerpoint/2010/main" val="359038749"/>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Questions Slide">
    <p:spTree>
      <p:nvGrpSpPr>
        <p:cNvPr id="1" name=""/>
        <p:cNvGrpSpPr/>
        <p:nvPr/>
      </p:nvGrpSpPr>
      <p:grpSpPr>
        <a:xfrm>
          <a:off x="0" y="0"/>
          <a:ext cx="0" cy="0"/>
          <a:chOff x="0" y="0"/>
          <a:chExt cx="0" cy="0"/>
        </a:xfrm>
      </p:grpSpPr>
      <p:grpSp>
        <p:nvGrpSpPr>
          <p:cNvPr id="30" name="Group 29"/>
          <p:cNvGrpSpPr/>
          <p:nvPr userDrawn="1"/>
        </p:nvGrpSpPr>
        <p:grpSpPr>
          <a:xfrm>
            <a:off x="173912" y="6373882"/>
            <a:ext cx="2099551" cy="331718"/>
            <a:chOff x="1236228" y="1523999"/>
            <a:chExt cx="3771304" cy="3261410"/>
          </a:xfrm>
          <a:noFill/>
        </p:grpSpPr>
        <p:sp>
          <p:nvSpPr>
            <p:cNvPr id="31" name="TextBox 30">
              <a:hlinkClick r:id="rId2" tooltip="Форум за програмиране и уеб дизайн - дискусии, съвети, въпроси и отговори @ Софтуерна академия на Телерик"/>
            </p:cNvPr>
            <p:cNvSpPr txBox="1"/>
            <p:nvPr userDrawn="1"/>
          </p:nvSpPr>
          <p:spPr>
            <a:xfrm flipH="1">
              <a:off x="3394420" y="1733044"/>
              <a:ext cx="1143691" cy="1210412"/>
            </a:xfrm>
            <a:prstGeom prst="rect">
              <a:avLst/>
            </a:prstGeom>
            <a:grpFill/>
          </p:spPr>
          <p:txBody>
            <a:bodyPr wrap="none" rtlCol="0">
              <a:spAutoFit/>
            </a:bodyPr>
            <a:lstStyle>
              <a:defPPr>
                <a:defRPr lang="en-US"/>
              </a:defPPr>
              <a:lvl1pPr lvl="0">
                <a:defRPr sz="1200"/>
              </a:lvl1pPr>
            </a:lstStyle>
            <a:p>
              <a:pPr lvl="0"/>
              <a:r>
                <a:rPr lang="bg-BG" sz="200" noProof="1" smtClean="0">
                  <a:ln w="0">
                    <a:noFill/>
                  </a:ln>
                  <a:solidFill>
                    <a:schemeClr val="bg1"/>
                  </a:solidFill>
                  <a:effectLst/>
                </a:rPr>
                <a:t>форум програмиране, форум уеб дизайн</a:t>
              </a:r>
              <a:endParaRPr lang="bg-BG" sz="200" noProof="1">
                <a:ln w="0">
                  <a:noFill/>
                </a:ln>
                <a:solidFill>
                  <a:schemeClr val="bg1"/>
                </a:solidFill>
                <a:effectLst/>
              </a:endParaRPr>
            </a:p>
          </p:txBody>
        </p:sp>
        <p:sp>
          <p:nvSpPr>
            <p:cNvPr id="32" name="TextBox 31">
              <a:hlinkClick r:id="rId3" tooltip="Курсове и уроци по програмиране, уеб дизайн, разработка на софтуер и информационни технологии - лекции, видео уроци, обучения - безплатно"/>
            </p:cNvPr>
            <p:cNvSpPr txBox="1"/>
            <p:nvPr userDrawn="1"/>
          </p:nvSpPr>
          <p:spPr>
            <a:xfrm flipH="1">
              <a:off x="1350512" y="1528531"/>
              <a:ext cx="1506492" cy="1149887"/>
            </a:xfrm>
            <a:prstGeom prst="rect">
              <a:avLst/>
            </a:prstGeom>
            <a:grpFill/>
          </p:spPr>
          <p:txBody>
            <a:bodyPr wrap="none" rtlCol="0">
              <a:spAutoFit/>
            </a:bodyPr>
            <a:lstStyle/>
            <a:p>
              <a:pPr>
                <a:lnSpc>
                  <a:spcPct val="80000"/>
                </a:lnSpc>
              </a:pPr>
              <a:r>
                <a:rPr lang="bg-BG" sz="200" kern="1200" noProof="1" smtClean="0">
                  <a:ln w="0">
                    <a:noFill/>
                  </a:ln>
                  <a:solidFill>
                    <a:schemeClr val="bg1"/>
                  </a:solidFill>
                  <a:effectLst/>
                  <a:latin typeface="Corbel" pitchFamily="34" charset="0"/>
                  <a:ea typeface="+mn-ea"/>
                  <a:cs typeface="+mn-cs"/>
                </a:rPr>
                <a:t>курсове и уроци по програмиране, уеб дизайн – безплатно</a:t>
              </a:r>
              <a:endParaRPr lang="bg-BG" sz="200" kern="1200" noProof="1">
                <a:ln w="0">
                  <a:noFill/>
                </a:ln>
                <a:solidFill>
                  <a:schemeClr val="bg1"/>
                </a:solidFill>
                <a:effectLst/>
                <a:latin typeface="Corbel" pitchFamily="34" charset="0"/>
                <a:ea typeface="+mn-ea"/>
                <a:cs typeface="+mn-cs"/>
              </a:endParaRPr>
            </a:p>
          </p:txBody>
        </p:sp>
        <p:sp>
          <p:nvSpPr>
            <p:cNvPr id="33" name="TextBox 32">
              <a:hlinkClick r:id="rId4" tooltip="Програмиране за деца - безплатно в Телерик кидс академия"/>
            </p:cNvPr>
            <p:cNvSpPr txBox="1"/>
            <p:nvPr userDrawn="1"/>
          </p:nvSpPr>
          <p:spPr>
            <a:xfrm flipH="1">
              <a:off x="1538277" y="2175144"/>
              <a:ext cx="1362523" cy="1210412"/>
            </a:xfrm>
            <a:prstGeom prst="rect">
              <a:avLst/>
            </a:prstGeom>
            <a:grpFill/>
          </p:spPr>
          <p:txBody>
            <a:bodyPr wrap="none" rtlCol="0">
              <a:spAutoFit/>
            </a:bodyPr>
            <a:lstStyle/>
            <a:p>
              <a:r>
                <a:rPr lang="bg-BG" sz="200" kern="1200" noProof="1" smtClean="0">
                  <a:ln w="0">
                    <a:noFill/>
                  </a:ln>
                  <a:solidFill>
                    <a:schemeClr val="bg1"/>
                  </a:solidFill>
                  <a:effectLst/>
                  <a:latin typeface="Corbel" pitchFamily="34" charset="0"/>
                  <a:ea typeface="+mn-ea"/>
                  <a:cs typeface="+mn-cs"/>
                </a:rPr>
                <a:t>програмиране за деца – безплатни курсове и уроци</a:t>
              </a:r>
              <a:endParaRPr lang="bg-BG" sz="200" kern="1200" noProof="1">
                <a:ln w="0">
                  <a:noFill/>
                </a:ln>
                <a:solidFill>
                  <a:schemeClr val="bg1"/>
                </a:solidFill>
                <a:effectLst/>
                <a:latin typeface="Corbel" pitchFamily="34" charset="0"/>
                <a:ea typeface="+mn-ea"/>
                <a:cs typeface="+mn-cs"/>
              </a:endParaRPr>
            </a:p>
          </p:txBody>
        </p:sp>
        <p:sp>
          <p:nvSpPr>
            <p:cNvPr id="34" name="TextBox 33">
              <a:hlinkClick r:id="rId5" tooltip="Безплатен SEO курс - оптимизация за търсачки, уроци по SEO"/>
            </p:cNvPr>
            <p:cNvSpPr txBox="1"/>
            <p:nvPr userDrawn="1"/>
          </p:nvSpPr>
          <p:spPr>
            <a:xfrm flipH="1">
              <a:off x="1660732" y="2421354"/>
              <a:ext cx="1264625" cy="1210412"/>
            </a:xfrm>
            <a:prstGeom prst="rect">
              <a:avLst/>
            </a:prstGeom>
            <a:grpFill/>
          </p:spPr>
          <p:txBody>
            <a:bodyPr wrap="none" rtlCol="0">
              <a:spAutoFit/>
            </a:bodyPr>
            <a:lstStyle>
              <a:defPPr>
                <a:defRPr lang="en-US"/>
              </a:defPPr>
              <a:lvl1pPr lvl="0">
                <a:defRPr sz="1200"/>
              </a:lvl1pPr>
            </a:lstStyle>
            <a:p>
              <a:pPr lvl="0" algn="l"/>
              <a:r>
                <a:rPr lang="bg-BG" sz="200" noProof="1" smtClean="0">
                  <a:ln w="0">
                    <a:noFill/>
                  </a:ln>
                  <a:solidFill>
                    <a:schemeClr val="bg1"/>
                  </a:solidFill>
                  <a:effectLst/>
                </a:rPr>
                <a:t>безплатен SEO курс - оптимизация за търсачки</a:t>
              </a:r>
              <a:endParaRPr lang="bg-BG" sz="200" noProof="1">
                <a:ln w="0">
                  <a:noFill/>
                </a:ln>
                <a:solidFill>
                  <a:schemeClr val="bg1"/>
                </a:solidFill>
                <a:effectLst/>
              </a:endParaRPr>
            </a:p>
          </p:txBody>
        </p:sp>
        <p:sp>
          <p:nvSpPr>
            <p:cNvPr id="35" name="TextBox 34">
              <a:hlinkClick r:id="rId6" tooltip="Безплатен курс &quot;Уеб дизайн с HTML, CSS и JavaScript&quot; - уроци по правене на уеб сайтове, HTML, CSS, Photoshop, JavaScript и CMS системи"/>
            </p:cNvPr>
            <p:cNvSpPr txBox="1"/>
            <p:nvPr userDrawn="1"/>
          </p:nvSpPr>
          <p:spPr>
            <a:xfrm flipH="1">
              <a:off x="1448483" y="2878556"/>
              <a:ext cx="1397076" cy="1210412"/>
            </a:xfrm>
            <a:prstGeom prst="rect">
              <a:avLst/>
            </a:prstGeom>
            <a:grpFill/>
          </p:spPr>
          <p:txBody>
            <a:bodyPr wrap="none" rtlCol="0">
              <a:spAutoFit/>
            </a:bodyPr>
            <a:lstStyle>
              <a:defPPr>
                <a:defRPr lang="en-US"/>
              </a:defPPr>
              <a:lvl1pPr lvl="0">
                <a:defRPr sz="1200"/>
              </a:lvl1pPr>
            </a:lstStyle>
            <a:p>
              <a:pPr lvl="0"/>
              <a:r>
                <a:rPr lang="bg-BG" sz="200" noProof="1" smtClean="0">
                  <a:ln w="0">
                    <a:noFill/>
                  </a:ln>
                  <a:solidFill>
                    <a:schemeClr val="bg1"/>
                  </a:solidFill>
                  <a:effectLst/>
                </a:rPr>
                <a:t>уроци по уеб дизайн, HTML, CSS, JavaScript, Photoshop</a:t>
              </a:r>
              <a:endParaRPr lang="bg-BG" sz="200" noProof="1">
                <a:ln w="0">
                  <a:noFill/>
                </a:ln>
                <a:solidFill>
                  <a:schemeClr val="bg1"/>
                </a:solidFill>
                <a:effectLst/>
              </a:endParaRPr>
            </a:p>
          </p:txBody>
        </p:sp>
        <p:sp>
          <p:nvSpPr>
            <p:cNvPr id="36" name="TextBox 35">
              <a:hlinkClick r:id="rId7" tooltip="Училищна софтуерна академия - безплатни уроци по програмиране и уеб дизайн"/>
            </p:cNvPr>
            <p:cNvSpPr txBox="1"/>
            <p:nvPr userDrawn="1"/>
          </p:nvSpPr>
          <p:spPr>
            <a:xfrm flipH="1">
              <a:off x="1636239" y="1946534"/>
              <a:ext cx="1310695" cy="1210412"/>
            </a:xfrm>
            <a:prstGeom prst="rect">
              <a:avLst/>
            </a:prstGeom>
            <a:grpFill/>
          </p:spPr>
          <p:txBody>
            <a:bodyPr wrap="none" rtlCol="0">
              <a:spAutoFit/>
            </a:bodyPr>
            <a:lstStyle/>
            <a:p>
              <a:pPr algn="l"/>
              <a:r>
                <a:rPr lang="bg-BG" sz="200" kern="1200" noProof="1" smtClean="0">
                  <a:ln w="0">
                    <a:noFill/>
                  </a:ln>
                  <a:solidFill>
                    <a:schemeClr val="bg1"/>
                  </a:solidFill>
                  <a:effectLst/>
                  <a:latin typeface="Corbel" pitchFamily="34" charset="0"/>
                  <a:ea typeface="+mn-ea"/>
                  <a:cs typeface="+mn-cs"/>
                </a:rPr>
                <a:t>уроци по програмиране и уеб дизайн за ученици</a:t>
              </a:r>
              <a:endParaRPr lang="bg-BG" sz="200" kern="1200" noProof="1">
                <a:ln w="0">
                  <a:noFill/>
                </a:ln>
                <a:solidFill>
                  <a:schemeClr val="bg1"/>
                </a:solidFill>
                <a:effectLst/>
                <a:latin typeface="Corbel" pitchFamily="34" charset="0"/>
                <a:ea typeface="+mn-ea"/>
                <a:cs typeface="+mn-cs"/>
              </a:endParaRPr>
            </a:p>
          </p:txBody>
        </p:sp>
        <p:sp>
          <p:nvSpPr>
            <p:cNvPr id="37" name="TextBox 36">
              <a:hlinkClick r:id="rId8" tooltip="Безплатен курс &quot;Програмиране с ASP.NET MVC&quot; - уеб технологии, бази данни, C#, .NET, ASP.NET MVC"/>
            </p:cNvPr>
            <p:cNvSpPr txBox="1"/>
            <p:nvPr userDrawn="1"/>
          </p:nvSpPr>
          <p:spPr>
            <a:xfrm flipH="1">
              <a:off x="3402823" y="2230065"/>
              <a:ext cx="1402835" cy="1210412"/>
            </a:xfrm>
            <a:prstGeom prst="rect">
              <a:avLst/>
            </a:prstGeom>
            <a:grpFill/>
          </p:spPr>
          <p:txBody>
            <a:bodyPr wrap="none" rtlCol="0">
              <a:spAutoFit/>
            </a:bodyPr>
            <a:lstStyle>
              <a:defPPr>
                <a:defRPr lang="en-US"/>
              </a:defPPr>
              <a:lvl1pPr lvl="0">
                <a:defRPr sz="1200"/>
              </a:lvl1pPr>
            </a:lstStyle>
            <a:p>
              <a:pPr lvl="0"/>
              <a:r>
                <a:rPr lang="bg-BG" sz="200" noProof="1" smtClean="0">
                  <a:ln w="0">
                    <a:noFill/>
                  </a:ln>
                  <a:solidFill>
                    <a:schemeClr val="bg1"/>
                  </a:solidFill>
                  <a:effectLst/>
                </a:rPr>
                <a:t>ASP.NET MVC курс – HTML, SQL, C#, .NET, ASP.NET MVC</a:t>
              </a:r>
              <a:endParaRPr lang="bg-BG" sz="200" noProof="1">
                <a:ln w="0">
                  <a:noFill/>
                </a:ln>
                <a:solidFill>
                  <a:schemeClr val="bg1"/>
                </a:solidFill>
                <a:effectLst/>
              </a:endParaRPr>
            </a:p>
          </p:txBody>
        </p:sp>
        <p:sp>
          <p:nvSpPr>
            <p:cNvPr id="38" name="TextBox 37">
              <a:hlinkClick r:id="rId9" tooltip="Безплатен курс &quot;Разработка на софтуер в Cloud среда&quot; - AppEngine, AWS, Azure"/>
            </p:cNvPr>
            <p:cNvSpPr txBox="1"/>
            <p:nvPr userDrawn="1"/>
          </p:nvSpPr>
          <p:spPr>
            <a:xfrm flipH="1">
              <a:off x="1440310" y="3574997"/>
              <a:ext cx="1411475" cy="1210412"/>
            </a:xfrm>
            <a:prstGeom prst="rect">
              <a:avLst/>
            </a:prstGeom>
            <a:grpFill/>
          </p:spPr>
          <p:txBody>
            <a:bodyPr wrap="none" rtlCol="0">
              <a:spAutoFit/>
            </a:bodyPr>
            <a:lstStyle/>
            <a:p>
              <a:r>
                <a:rPr lang="bg-BG" sz="200" kern="1200" noProof="1" smtClean="0">
                  <a:ln w="0">
                    <a:noFill/>
                  </a:ln>
                  <a:solidFill>
                    <a:schemeClr val="bg1"/>
                  </a:solidFill>
                  <a:effectLst/>
                  <a:latin typeface="Corbel" pitchFamily="34" charset="0"/>
                  <a:ea typeface="+mn-ea"/>
                  <a:cs typeface="+mn-cs"/>
                </a:rPr>
                <a:t>безплатен курс "Разработка на софтуер в cloud среда"</a:t>
              </a:r>
              <a:endParaRPr lang="bg-BG" sz="200" kern="1200" noProof="1">
                <a:ln w="0">
                  <a:noFill/>
                </a:ln>
                <a:solidFill>
                  <a:schemeClr val="bg1"/>
                </a:solidFill>
                <a:effectLst/>
                <a:latin typeface="Corbel" pitchFamily="34" charset="0"/>
                <a:ea typeface="+mn-ea"/>
                <a:cs typeface="+mn-cs"/>
              </a:endParaRPr>
            </a:p>
          </p:txBody>
        </p:sp>
        <p:sp>
          <p:nvSpPr>
            <p:cNvPr id="39" name="TextBox 38">
              <a:hlinkClick r:id="rId10" tooltip="BG Coder - онлайн състезателна система - тренировки за състезания по програмиране - online judge"/>
            </p:cNvPr>
            <p:cNvSpPr txBox="1"/>
            <p:nvPr userDrawn="1"/>
          </p:nvSpPr>
          <p:spPr>
            <a:xfrm flipH="1">
              <a:off x="3389111" y="1523999"/>
              <a:ext cx="1408593" cy="1210412"/>
            </a:xfrm>
            <a:prstGeom prst="rect">
              <a:avLst/>
            </a:prstGeom>
            <a:grpFill/>
          </p:spPr>
          <p:txBody>
            <a:bodyPr wrap="none" rtlCol="0">
              <a:spAutoFit/>
            </a:bodyPr>
            <a:lstStyle>
              <a:defPPr>
                <a:defRPr lang="en-US"/>
              </a:defPPr>
              <a:lvl1pPr lvl="0">
                <a:defRPr sz="1200"/>
              </a:lvl1pPr>
            </a:lstStyle>
            <a:p>
              <a:pPr lvl="0"/>
              <a:r>
                <a:rPr lang="bg-BG" sz="200" noProof="1" smtClean="0">
                  <a:ln w="0">
                    <a:noFill/>
                  </a:ln>
                  <a:solidFill>
                    <a:schemeClr val="bg1"/>
                  </a:solidFill>
                  <a:effectLst/>
                </a:rPr>
                <a:t>BG Coder - онлайн състезателна система - online judge</a:t>
              </a:r>
              <a:endParaRPr lang="bg-BG" sz="200" noProof="1">
                <a:ln w="0">
                  <a:noFill/>
                </a:ln>
                <a:solidFill>
                  <a:schemeClr val="bg1"/>
                </a:solidFill>
                <a:effectLst/>
              </a:endParaRPr>
            </a:p>
          </p:txBody>
        </p:sp>
        <p:sp>
          <p:nvSpPr>
            <p:cNvPr id="40" name="TextBox 39">
              <a:hlinkClick r:id="rId11" tooltip="Светлин Наков - курсове и уроци по програмиране, уеб дизайн, книги, обучения - безплатно"/>
            </p:cNvPr>
            <p:cNvSpPr txBox="1"/>
            <p:nvPr userDrawn="1"/>
          </p:nvSpPr>
          <p:spPr>
            <a:xfrm flipH="1">
              <a:off x="1236228" y="2649965"/>
              <a:ext cx="1575597" cy="1210412"/>
            </a:xfrm>
            <a:prstGeom prst="rect">
              <a:avLst/>
            </a:prstGeom>
            <a:grpFill/>
          </p:spPr>
          <p:txBody>
            <a:bodyPr wrap="none" rtlCol="0">
              <a:spAutoFit/>
            </a:bodyPr>
            <a:lstStyle>
              <a:defPPr>
                <a:defRPr lang="en-US"/>
              </a:defPPr>
              <a:lvl1pPr lvl="0">
                <a:defRPr sz="1200"/>
              </a:lvl1pPr>
            </a:lstStyle>
            <a:p>
              <a:pPr lvl="0"/>
              <a:r>
                <a:rPr lang="bg-BG" sz="200" noProof="1" smtClean="0">
                  <a:ln w="0">
                    <a:noFill/>
                  </a:ln>
                  <a:solidFill>
                    <a:schemeClr val="bg1"/>
                  </a:solidFill>
                  <a:effectLst/>
                </a:rPr>
                <a:t>курсове и уроци по програмиране, книги – безплатно от Наков</a:t>
              </a:r>
              <a:endParaRPr lang="bg-BG" sz="200" noProof="1">
                <a:ln w="0">
                  <a:noFill/>
                </a:ln>
                <a:solidFill>
                  <a:schemeClr val="bg1"/>
                </a:solidFill>
                <a:effectLst/>
              </a:endParaRPr>
            </a:p>
          </p:txBody>
        </p:sp>
        <p:sp>
          <p:nvSpPr>
            <p:cNvPr id="41" name="TextBox 40">
              <a:hlinkClick r:id="rId12" tooltip="Безплатен курс &quot;Качествен програмен код&quot;"/>
            </p:cNvPr>
            <p:cNvSpPr txBox="1"/>
            <p:nvPr userDrawn="1"/>
          </p:nvSpPr>
          <p:spPr>
            <a:xfrm flipH="1">
              <a:off x="1766854" y="3335748"/>
              <a:ext cx="1195520" cy="1210412"/>
            </a:xfrm>
            <a:prstGeom prst="rect">
              <a:avLst/>
            </a:prstGeom>
            <a:grpFill/>
          </p:spPr>
          <p:txBody>
            <a:bodyPr wrap="none" rtlCol="0">
              <a:spAutoFit/>
            </a:bodyPr>
            <a:lstStyle/>
            <a:p>
              <a:r>
                <a:rPr lang="bg-BG" sz="200" kern="1200" noProof="1" smtClean="0">
                  <a:ln w="0">
                    <a:noFill/>
                  </a:ln>
                  <a:solidFill>
                    <a:schemeClr val="bg1"/>
                  </a:solidFill>
                  <a:effectLst/>
                  <a:latin typeface="Corbel" pitchFamily="34" charset="0"/>
                  <a:ea typeface="+mn-ea"/>
                  <a:cs typeface="+mn-cs"/>
                </a:rPr>
                <a:t>безплатен курс "Качествен програмен код"</a:t>
              </a:r>
              <a:endParaRPr lang="bg-BG" sz="200" kern="1200" noProof="1">
                <a:ln w="0">
                  <a:noFill/>
                </a:ln>
                <a:solidFill>
                  <a:schemeClr val="bg1"/>
                </a:solidFill>
                <a:effectLst/>
                <a:latin typeface="Corbel" pitchFamily="34" charset="0"/>
                <a:ea typeface="+mn-ea"/>
                <a:cs typeface="+mn-cs"/>
              </a:endParaRPr>
            </a:p>
          </p:txBody>
        </p:sp>
        <p:sp>
          <p:nvSpPr>
            <p:cNvPr id="42" name="TextBox 41">
              <a:hlinkClick r:id="rId13" tooltip="Алго академия - Академия по алгоритмично програмиране - безплатни уроци по алгоритми и структури от данни, състезателно програмиране и състезания"/>
            </p:cNvPr>
            <p:cNvSpPr txBox="1"/>
            <p:nvPr userDrawn="1"/>
          </p:nvSpPr>
          <p:spPr>
            <a:xfrm flipH="1">
              <a:off x="3407677" y="2461282"/>
              <a:ext cx="1477699" cy="1210412"/>
            </a:xfrm>
            <a:prstGeom prst="rect">
              <a:avLst/>
            </a:prstGeom>
            <a:grpFill/>
          </p:spPr>
          <p:txBody>
            <a:bodyPr wrap="none" rtlCol="0">
              <a:spAutoFit/>
            </a:bodyPr>
            <a:lstStyle>
              <a:defPPr>
                <a:defRPr lang="en-US"/>
              </a:defPPr>
              <a:lvl1pPr lvl="0">
                <a:defRPr sz="1200"/>
              </a:lvl1pPr>
            </a:lstStyle>
            <a:p>
              <a:pPr lvl="0"/>
              <a:r>
                <a:rPr lang="bg-BG" sz="200" noProof="1" smtClean="0">
                  <a:ln w="0">
                    <a:noFill/>
                  </a:ln>
                  <a:solidFill>
                    <a:schemeClr val="bg1"/>
                  </a:solidFill>
                  <a:effectLst/>
                </a:rPr>
                <a:t>алго академия – състезателно програмиране, състезания</a:t>
              </a:r>
              <a:endParaRPr lang="bg-BG" sz="200" noProof="1">
                <a:ln w="0">
                  <a:noFill/>
                </a:ln>
                <a:solidFill>
                  <a:schemeClr val="bg1"/>
                </a:solidFill>
                <a:effectLst/>
              </a:endParaRPr>
            </a:p>
          </p:txBody>
        </p:sp>
        <p:sp>
          <p:nvSpPr>
            <p:cNvPr id="43" name="TextBox 42">
              <a:hlinkClick r:id="rId14" tooltip="Безплатен ASP.NET курс - уеб програмиране, бази данни, C#, .NET, ASP.NET"/>
            </p:cNvPr>
            <p:cNvSpPr txBox="1"/>
            <p:nvPr userDrawn="1"/>
          </p:nvSpPr>
          <p:spPr>
            <a:xfrm flipH="1">
              <a:off x="3406019" y="1985429"/>
              <a:ext cx="1601513" cy="1210412"/>
            </a:xfrm>
            <a:prstGeom prst="rect">
              <a:avLst/>
            </a:prstGeom>
            <a:grpFill/>
          </p:spPr>
          <p:txBody>
            <a:bodyPr wrap="none" rtlCol="0">
              <a:spAutoFit/>
            </a:bodyPr>
            <a:lstStyle>
              <a:defPPr>
                <a:defRPr lang="en-US"/>
              </a:defPPr>
              <a:lvl1pPr lvl="0">
                <a:defRPr sz="1200"/>
              </a:lvl1pPr>
            </a:lstStyle>
            <a:p>
              <a:pPr lvl="0"/>
              <a:r>
                <a:rPr lang="bg-BG" sz="200" noProof="1" smtClean="0">
                  <a:ln w="0">
                    <a:noFill/>
                  </a:ln>
                  <a:solidFill>
                    <a:schemeClr val="bg1"/>
                  </a:solidFill>
                  <a:effectLst/>
                </a:rPr>
                <a:t>ASP.NET курс - уеб програмиране, бази данни, C#, .NET, ASP.NET</a:t>
              </a:r>
              <a:endParaRPr lang="bg-BG" sz="200" noProof="1">
                <a:ln w="0">
                  <a:noFill/>
                </a:ln>
                <a:solidFill>
                  <a:schemeClr val="bg1"/>
                </a:solidFill>
                <a:effectLst/>
              </a:endParaRPr>
            </a:p>
          </p:txBody>
        </p:sp>
        <p:sp>
          <p:nvSpPr>
            <p:cNvPr id="44" name="TextBox 43">
              <a:hlinkClick r:id="rId15" tooltip="Софтуерна академия на Телерик - безплатни курсове и уроци по програмиране"/>
            </p:cNvPr>
            <p:cNvSpPr txBox="1"/>
            <p:nvPr userDrawn="1"/>
          </p:nvSpPr>
          <p:spPr>
            <a:xfrm flipH="1">
              <a:off x="1504800" y="1717933"/>
              <a:ext cx="1420111" cy="1210412"/>
            </a:xfrm>
            <a:prstGeom prst="rect">
              <a:avLst/>
            </a:prstGeom>
            <a:grpFill/>
          </p:spPr>
          <p:txBody>
            <a:bodyPr wrap="none" rtlCol="0">
              <a:spAutoFit/>
            </a:bodyPr>
            <a:lstStyle>
              <a:defPPr>
                <a:defRPr lang="en-US"/>
              </a:defPPr>
              <a:lvl1pPr>
                <a:defRPr sz="1200"/>
              </a:lvl1pPr>
            </a:lstStyle>
            <a:p>
              <a:pPr lvl="0" algn="l"/>
              <a:r>
                <a:rPr lang="bg-BG" sz="200" noProof="1" smtClean="0">
                  <a:ln w="0">
                    <a:noFill/>
                  </a:ln>
                  <a:solidFill>
                    <a:schemeClr val="bg1"/>
                  </a:solidFill>
                  <a:effectLst/>
                </a:rPr>
                <a:t>курсове и уроци по </a:t>
              </a:r>
              <a:r>
                <a:rPr lang="bg-BG" sz="200" kern="1200" noProof="1" smtClean="0">
                  <a:ln w="0">
                    <a:noFill/>
                  </a:ln>
                  <a:solidFill>
                    <a:schemeClr val="bg1"/>
                  </a:solidFill>
                  <a:effectLst/>
                  <a:latin typeface="Corbel" pitchFamily="34" charset="0"/>
                  <a:ea typeface="+mn-ea"/>
                  <a:cs typeface="+mn-cs"/>
                </a:rPr>
                <a:t>програмиране – Телерик академия</a:t>
              </a:r>
              <a:endParaRPr lang="bg-BG" sz="200" kern="1200" noProof="1">
                <a:ln w="0">
                  <a:noFill/>
                </a:ln>
                <a:solidFill>
                  <a:schemeClr val="bg1"/>
                </a:solidFill>
                <a:effectLst/>
                <a:latin typeface="Corbel" pitchFamily="34" charset="0"/>
                <a:ea typeface="+mn-ea"/>
                <a:cs typeface="+mn-cs"/>
              </a:endParaRPr>
            </a:p>
          </p:txBody>
        </p:sp>
        <p:sp>
          <p:nvSpPr>
            <p:cNvPr id="45" name="TextBox 44">
              <a:hlinkClick r:id="rId16" tooltip="Безплатен курс &quot;Разработка на мобилни приложения&quot; - iPhone, Android, Windows Phone, PhoneGap, HTML5, jQuery, AJAX"/>
            </p:cNvPr>
            <p:cNvSpPr txBox="1"/>
            <p:nvPr userDrawn="1"/>
          </p:nvSpPr>
          <p:spPr>
            <a:xfrm flipH="1">
              <a:off x="3404043" y="2718405"/>
              <a:ext cx="1529528" cy="1210412"/>
            </a:xfrm>
            <a:prstGeom prst="rect">
              <a:avLst/>
            </a:prstGeom>
            <a:grpFill/>
          </p:spPr>
          <p:txBody>
            <a:bodyPr wrap="none" rtlCol="0">
              <a:spAutoFit/>
            </a:bodyPr>
            <a:lstStyle>
              <a:defPPr>
                <a:defRPr lang="en-US"/>
              </a:defPPr>
              <a:lvl1pPr lvl="0">
                <a:defRPr sz="1200"/>
              </a:lvl1pPr>
            </a:lstStyle>
            <a:p>
              <a:pPr lvl="0"/>
              <a:r>
                <a:rPr lang="bg-BG" sz="200" noProof="1" smtClean="0">
                  <a:ln w="0">
                    <a:noFill/>
                  </a:ln>
                  <a:solidFill>
                    <a:schemeClr val="bg1"/>
                  </a:solidFill>
                  <a:effectLst/>
                </a:rPr>
                <a:t>курс мобилни приложения с iPhone, Android, WP7, PhoneGap</a:t>
              </a:r>
              <a:endParaRPr lang="bg-BG" sz="200" noProof="1">
                <a:ln w="0">
                  <a:noFill/>
                </a:ln>
                <a:solidFill>
                  <a:schemeClr val="bg1"/>
                </a:solidFill>
                <a:effectLst/>
              </a:endParaRPr>
            </a:p>
          </p:txBody>
        </p:sp>
        <p:sp>
          <p:nvSpPr>
            <p:cNvPr id="46" name="TextBox 45">
              <a:hlinkClick r:id="rId17" tooltip="Free C# Programming Book by Svetlin Nakov - безплатна C# книга от Светлин Наков, книга C#, книга Java, безплатна книга"/>
            </p:cNvPr>
            <p:cNvSpPr txBox="1"/>
            <p:nvPr userDrawn="1"/>
          </p:nvSpPr>
          <p:spPr>
            <a:xfrm flipH="1">
              <a:off x="1440317" y="3117785"/>
              <a:ext cx="1425870" cy="1210412"/>
            </a:xfrm>
            <a:prstGeom prst="rect">
              <a:avLst/>
            </a:prstGeom>
            <a:grpFill/>
          </p:spPr>
          <p:txBody>
            <a:bodyPr wrap="none" rtlCol="0">
              <a:spAutoFit/>
            </a:bodyPr>
            <a:lstStyle/>
            <a:p>
              <a:r>
                <a:rPr lang="bg-BG" sz="200" kern="1200" noProof="1" smtClean="0">
                  <a:ln w="0">
                    <a:noFill/>
                  </a:ln>
                  <a:solidFill>
                    <a:schemeClr val="bg1"/>
                  </a:solidFill>
                  <a:effectLst/>
                  <a:latin typeface="Corbel" pitchFamily="34" charset="0"/>
                  <a:ea typeface="+mn-ea"/>
                  <a:cs typeface="+mn-cs"/>
                </a:rPr>
                <a:t>free C# book, безплатна книга C#, книга Java, книга C#</a:t>
              </a:r>
              <a:endParaRPr lang="bg-BG" sz="200" kern="1200" noProof="1">
                <a:ln w="0">
                  <a:noFill/>
                </a:ln>
                <a:solidFill>
                  <a:schemeClr val="bg1"/>
                </a:solidFill>
                <a:effectLst/>
                <a:latin typeface="Corbel" pitchFamily="34" charset="0"/>
                <a:ea typeface="+mn-ea"/>
                <a:cs typeface="+mn-cs"/>
              </a:endParaRPr>
            </a:p>
          </p:txBody>
        </p:sp>
        <p:sp>
          <p:nvSpPr>
            <p:cNvPr id="47" name="TextBox 46">
              <a:hlinkClick r:id="rId18" tooltip="Дончо Минков - сайт за програмиране"/>
            </p:cNvPr>
            <p:cNvSpPr txBox="1"/>
            <p:nvPr userDrawn="1"/>
          </p:nvSpPr>
          <p:spPr>
            <a:xfrm flipH="1">
              <a:off x="3401369" y="2963513"/>
              <a:ext cx="1100501" cy="1210412"/>
            </a:xfrm>
            <a:prstGeom prst="rect">
              <a:avLst/>
            </a:prstGeom>
            <a:grpFill/>
          </p:spPr>
          <p:txBody>
            <a:bodyPr wrap="none" rtlCol="0">
              <a:spAutoFit/>
            </a:bodyPr>
            <a:lstStyle>
              <a:defPPr>
                <a:defRPr lang="en-US"/>
              </a:defPPr>
              <a:lvl1pPr>
                <a:defRPr sz="1600">
                  <a:ln w="0">
                    <a:solidFill>
                      <a:schemeClr val="tx1"/>
                    </a:solidFill>
                  </a:ln>
                  <a:effectLst/>
                </a:defRPr>
              </a:lvl1pPr>
            </a:lstStyle>
            <a:p>
              <a:pPr lvl="0"/>
              <a:r>
                <a:rPr lang="bg-BG" sz="200" noProof="1" smtClean="0">
                  <a:ln w="0">
                    <a:noFill/>
                  </a:ln>
                  <a:solidFill>
                    <a:schemeClr val="bg1"/>
                  </a:solidFill>
                </a:rPr>
                <a:t>Дончо Минков - сайт за програмиране</a:t>
              </a:r>
              <a:endParaRPr lang="bg-BG" sz="200" noProof="1">
                <a:ln w="0">
                  <a:noFill/>
                </a:ln>
                <a:solidFill>
                  <a:schemeClr val="bg1"/>
                </a:solidFill>
              </a:endParaRPr>
            </a:p>
          </p:txBody>
        </p:sp>
        <p:sp>
          <p:nvSpPr>
            <p:cNvPr id="48" name="TextBox 47">
              <a:hlinkClick r:id="rId19" tooltip="Николай Костов - блог за програмиране"/>
            </p:cNvPr>
            <p:cNvSpPr txBox="1"/>
            <p:nvPr userDrawn="1"/>
          </p:nvSpPr>
          <p:spPr>
            <a:xfrm flipH="1">
              <a:off x="3401423" y="3217864"/>
              <a:ext cx="1135053" cy="1210412"/>
            </a:xfrm>
            <a:prstGeom prst="rect">
              <a:avLst/>
            </a:prstGeom>
            <a:grpFill/>
          </p:spPr>
          <p:txBody>
            <a:bodyPr wrap="none" rtlCol="0">
              <a:spAutoFit/>
            </a:bodyPr>
            <a:lstStyle/>
            <a:p>
              <a:pPr algn="l"/>
              <a:r>
                <a:rPr lang="bg-BG" sz="200" kern="1200" noProof="1" smtClean="0">
                  <a:ln w="0">
                    <a:noFill/>
                  </a:ln>
                  <a:solidFill>
                    <a:schemeClr val="bg1"/>
                  </a:solidFill>
                  <a:effectLst/>
                  <a:latin typeface="Corbel" pitchFamily="34" charset="0"/>
                  <a:ea typeface="+mn-ea"/>
                  <a:cs typeface="+mn-cs"/>
                </a:rPr>
                <a:t>Николай Костов - блог за програмиране</a:t>
              </a:r>
              <a:endParaRPr lang="bg-BG" sz="200" kern="1200" noProof="1">
                <a:ln w="0">
                  <a:noFill/>
                </a:ln>
                <a:solidFill>
                  <a:schemeClr val="bg1"/>
                </a:solidFill>
                <a:effectLst/>
                <a:latin typeface="Corbel" pitchFamily="34" charset="0"/>
                <a:ea typeface="+mn-ea"/>
                <a:cs typeface="+mn-cs"/>
              </a:endParaRPr>
            </a:p>
          </p:txBody>
        </p:sp>
        <p:sp>
          <p:nvSpPr>
            <p:cNvPr id="49" name="TextBox 48">
              <a:hlinkClick r:id="rId20" tooltip="безплатен C# курс в софтуерната академия на Наков"/>
            </p:cNvPr>
            <p:cNvSpPr txBox="1"/>
            <p:nvPr userDrawn="1"/>
          </p:nvSpPr>
          <p:spPr>
            <a:xfrm flipH="1">
              <a:off x="3398078" y="3548402"/>
              <a:ext cx="1011240" cy="1210412"/>
            </a:xfrm>
            <a:prstGeom prst="rect">
              <a:avLst/>
            </a:prstGeom>
            <a:grpFill/>
          </p:spPr>
          <p:txBody>
            <a:bodyPr wrap="none" rtlCol="0">
              <a:spAutoFit/>
            </a:bodyPr>
            <a:lstStyle>
              <a:defPPr>
                <a:defRPr lang="en-US"/>
              </a:defPPr>
              <a:lvl1pPr>
                <a:defRPr sz="1600">
                  <a:ln w="0">
                    <a:solidFill>
                      <a:schemeClr val="tx1"/>
                    </a:solidFill>
                  </a:ln>
                  <a:effectLst/>
                </a:defRPr>
              </a:lvl1pPr>
            </a:lstStyle>
            <a:p>
              <a:pPr lvl="0"/>
              <a:r>
                <a:rPr lang="bg-BG" sz="200" noProof="1" smtClean="0">
                  <a:ln w="0">
                    <a:noFill/>
                  </a:ln>
                  <a:solidFill>
                    <a:schemeClr val="bg1"/>
                  </a:solidFill>
                </a:rPr>
                <a:t>C# курс, програмиране, безплатно</a:t>
              </a:r>
              <a:endParaRPr lang="bg-BG" sz="200" noProof="1">
                <a:ln w="0">
                  <a:noFill/>
                </a:ln>
                <a:solidFill>
                  <a:schemeClr val="bg1"/>
                </a:solidFill>
              </a:endParaRPr>
            </a:p>
          </p:txBody>
        </p:sp>
      </p:grpSp>
      <p:sp>
        <p:nvSpPr>
          <p:cNvPr id="7" name="Title 1"/>
          <p:cNvSpPr>
            <a:spLocks noGrp="1"/>
          </p:cNvSpPr>
          <p:nvPr>
            <p:ph type="title" hasCustomPrompt="1"/>
          </p:nvPr>
        </p:nvSpPr>
        <p:spPr>
          <a:xfrm>
            <a:off x="2438400" y="152400"/>
            <a:ext cx="9448800" cy="838200"/>
          </a:xfrm>
          <a:prstGeom prst="rect">
            <a:avLst/>
          </a:prstGeom>
        </p:spPr>
        <p:txBody>
          <a:bodyPr anchor="ctr" anchorCtr="0">
            <a:noAutofit/>
          </a:bodyPr>
          <a:lstStyle>
            <a:lvl1pPr algn="r" rtl="0" eaLnBrk="0" fontAlgn="base" hangingPunct="0">
              <a:lnSpc>
                <a:spcPts val="4000"/>
              </a:lnSpc>
              <a:spcBef>
                <a:spcPct val="0"/>
              </a:spcBef>
              <a:spcAft>
                <a:spcPct val="0"/>
              </a:spcAft>
              <a:defRPr lang="en-US" sz="4000" b="1" kern="1200" baseline="0" dirty="0">
                <a:ln w="500">
                  <a:noFill/>
                </a:ln>
                <a:solidFill>
                  <a:schemeClr val="tx2"/>
                </a:solidFill>
                <a:effectLst>
                  <a:outerShdw blurRad="38100" dist="38100" dir="2700000" algn="tl">
                    <a:srgbClr val="000000">
                      <a:alpha val="43137"/>
                    </a:srgbClr>
                  </a:outerShdw>
                  <a:reflection blurRad="12700" stA="20000" endPos="50000" dist="12700" dir="5400000" sy="-100000" algn="bl" rotWithShape="0"/>
                </a:effectLst>
                <a:latin typeface="+mj-lt"/>
                <a:ea typeface="+mj-ea"/>
                <a:cs typeface="+mj-cs"/>
              </a:defRPr>
            </a:lvl1pPr>
          </a:lstStyle>
          <a:p>
            <a:r>
              <a:rPr lang="en-US" dirty="0" smtClean="0"/>
              <a:t>Presentation Title</a:t>
            </a:r>
            <a:endParaRPr lang="en-US" dirty="0"/>
          </a:p>
        </p:txBody>
      </p:sp>
      <p:sp>
        <p:nvSpPr>
          <p:cNvPr id="9" name="TextBox 8">
            <a:hlinkClick r:id="rId2" tooltip="Форум за програмиране и уеб дизайн - дискусии, съвети, въпроси и отговори @ Софтуерна академия на Телерик"/>
          </p:cNvPr>
          <p:cNvSpPr txBox="1"/>
          <p:nvPr userDrawn="1"/>
        </p:nvSpPr>
        <p:spPr>
          <a:xfrm rot="12041701" flipH="1">
            <a:off x="9962159" y="3840481"/>
            <a:ext cx="1187136" cy="1569660"/>
          </a:xfrm>
          <a:prstGeom prst="rect">
            <a:avLst/>
          </a:prstGeom>
          <a:noFill/>
        </p:spPr>
        <p:txBody>
          <a:bodyPr wrap="square" rtlCol="0">
            <a:spAutoFit/>
            <a:scene3d>
              <a:camera prst="orthographicFront"/>
              <a:lightRig rig="threePt" dir="t"/>
            </a:scene3d>
            <a:sp3d extrusionH="57150">
              <a:bevelT w="38100" h="38100"/>
            </a:sp3d>
          </a:bodyPr>
          <a:lstStyle/>
          <a:p>
            <a:r>
              <a:rPr lang="en-US" sz="9600" b="1" dirty="0" smtClean="0">
                <a:solidFill>
                  <a:schemeClr val="tx1">
                    <a:lumMod val="75000"/>
                  </a:schemeClr>
                </a:solidFill>
                <a:effectLst>
                  <a:reflection blurRad="6350" stA="55000" endA="300" endPos="45500" dir="5400000" sy="-100000" algn="bl" rotWithShape="0"/>
                </a:effectLst>
              </a:rPr>
              <a:t>?</a:t>
            </a:r>
            <a:endParaRPr lang="en-US" sz="9600" b="1" dirty="0">
              <a:solidFill>
                <a:schemeClr val="tx1">
                  <a:lumMod val="75000"/>
                </a:schemeClr>
              </a:solidFill>
              <a:effectLst>
                <a:reflection blurRad="6350" stA="55000" endA="300" endPos="45500" dir="5400000" sy="-100000" algn="bl" rotWithShape="0"/>
              </a:effectLst>
            </a:endParaRPr>
          </a:p>
        </p:txBody>
      </p:sp>
      <p:sp>
        <p:nvSpPr>
          <p:cNvPr id="11" name="TextBox 10">
            <a:hlinkClick r:id="rId4" tooltip="Програмиране за деца - безплатно в Телерик кидс академия"/>
          </p:cNvPr>
          <p:cNvSpPr txBox="1"/>
          <p:nvPr userDrawn="1"/>
        </p:nvSpPr>
        <p:spPr>
          <a:xfrm rot="9535351" flipH="1">
            <a:off x="1231182" y="1861198"/>
            <a:ext cx="897817" cy="1446550"/>
          </a:xfrm>
          <a:prstGeom prst="rect">
            <a:avLst/>
          </a:prstGeom>
          <a:noFill/>
        </p:spPr>
        <p:txBody>
          <a:bodyPr wrap="square" rtlCol="0">
            <a:spAutoFit/>
            <a:scene3d>
              <a:camera prst="isometricOffAxis1Right"/>
              <a:lightRig rig="threePt" dir="t"/>
            </a:scene3d>
            <a:sp3d extrusionH="57150">
              <a:bevelT w="38100" h="38100"/>
            </a:sp3d>
          </a:bodyPr>
          <a:lstStyle/>
          <a:p>
            <a:r>
              <a:rPr lang="en-US" sz="8800" dirty="0" smtClean="0">
                <a:solidFill>
                  <a:schemeClr val="accent5">
                    <a:lumMod val="60000"/>
                    <a:lumOff val="40000"/>
                  </a:schemeClr>
                </a:solidFill>
                <a:effectLst>
                  <a:reflection blurRad="6350" stA="55000" endA="300" endPos="45500" dir="5400000" sy="-100000" algn="bl" rotWithShape="0"/>
                </a:effectLst>
              </a:rPr>
              <a:t>?</a:t>
            </a:r>
            <a:endParaRPr lang="en-US" sz="8800" dirty="0">
              <a:solidFill>
                <a:schemeClr val="accent5">
                  <a:lumMod val="60000"/>
                  <a:lumOff val="40000"/>
                </a:schemeClr>
              </a:solidFill>
              <a:effectLst>
                <a:reflection blurRad="6350" stA="55000" endA="300" endPos="45500" dir="5400000" sy="-100000" algn="bl" rotWithShape="0"/>
              </a:effectLst>
            </a:endParaRPr>
          </a:p>
        </p:txBody>
      </p:sp>
      <p:sp>
        <p:nvSpPr>
          <p:cNvPr id="12" name="TextBox 11">
            <a:hlinkClick r:id="rId5" tooltip="Безплатен SEO курс - оптимизация за търсачки, уроци по SEO"/>
          </p:cNvPr>
          <p:cNvSpPr txBox="1"/>
          <p:nvPr userDrawn="1"/>
        </p:nvSpPr>
        <p:spPr>
          <a:xfrm rot="16938170" flipH="1">
            <a:off x="6684372" y="1031967"/>
            <a:ext cx="859648" cy="1862048"/>
          </a:xfrm>
          <a:prstGeom prst="rect">
            <a:avLst/>
          </a:prstGeom>
          <a:noFill/>
        </p:spPr>
        <p:txBody>
          <a:bodyPr wrap="square" rtlCol="0">
            <a:spAutoFit/>
            <a:scene3d>
              <a:camera prst="orthographicFront"/>
              <a:lightRig rig="threePt" dir="t"/>
            </a:scene3d>
            <a:sp3d extrusionH="57150">
              <a:bevelT w="38100" h="38100"/>
            </a:sp3d>
          </a:bodyPr>
          <a:lstStyle/>
          <a:p>
            <a:r>
              <a:rPr lang="en-US" sz="11500" b="1" dirty="0" smtClean="0">
                <a:solidFill>
                  <a:srgbClr val="FF831D"/>
                </a:solidFill>
                <a:effectLst>
                  <a:reflection blurRad="6350" stA="55000" endA="300" endPos="45500" dir="5400000" sy="-100000" algn="bl" rotWithShape="0"/>
                </a:effectLst>
              </a:rPr>
              <a:t>?</a:t>
            </a:r>
            <a:endParaRPr lang="en-US" sz="11500" b="1" dirty="0">
              <a:solidFill>
                <a:srgbClr val="FF831D"/>
              </a:solidFill>
              <a:effectLst>
                <a:reflection blurRad="6350" stA="55000" endA="300" endPos="45500" dir="5400000" sy="-100000" algn="bl" rotWithShape="0"/>
              </a:effectLst>
            </a:endParaRPr>
          </a:p>
        </p:txBody>
      </p:sp>
      <p:sp>
        <p:nvSpPr>
          <p:cNvPr id="13" name="TextBox 12">
            <a:hlinkClick r:id="rId6" tooltip="Безплатен курс &quot;Уеб дизайн с HTML, CSS и JavaScript&quot; - уроци по правене на уеб сайтове, HTML, CSS, Photoshop, JavaScript и CMS системи"/>
          </p:cNvPr>
          <p:cNvSpPr txBox="1"/>
          <p:nvPr userDrawn="1"/>
        </p:nvSpPr>
        <p:spPr>
          <a:xfrm rot="19836951" flipH="1">
            <a:off x="9838681" y="1495155"/>
            <a:ext cx="1266249" cy="2062103"/>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r>
              <a:rPr lang="en-US" sz="12800" b="1" dirty="0"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innerShdw blurRad="63500" dist="50800" dir="8100000">
                    <a:prstClr val="black">
                      <a:alpha val="50000"/>
                    </a:prstClr>
                  </a:innerShdw>
                  <a:reflection blurRad="6350" stA="55000" endA="300" endPos="45500" dir="5400000" sy="-100000" algn="bl" rotWithShape="0"/>
                </a:effectLst>
              </a:rPr>
              <a:t>?</a:t>
            </a:r>
            <a:endParaRPr lang="en-US" sz="12800" b="1" dirty="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innerShdw blurRad="63500" dist="50800" dir="8100000">
                  <a:prstClr val="black">
                    <a:alpha val="50000"/>
                  </a:prstClr>
                </a:innerShdw>
                <a:reflection blurRad="6350" stA="55000" endA="300" endPos="45500" dir="5400000" sy="-100000" algn="bl" rotWithShape="0"/>
              </a:effectLst>
            </a:endParaRPr>
          </a:p>
        </p:txBody>
      </p:sp>
      <p:sp>
        <p:nvSpPr>
          <p:cNvPr id="14" name="TextBox 13">
            <a:hlinkClick r:id="rId7" tooltip="Училищна софтуерна академия - безплатни уроци по програмиране и уеб дизайн"/>
          </p:cNvPr>
          <p:cNvSpPr txBox="1"/>
          <p:nvPr userDrawn="1"/>
        </p:nvSpPr>
        <p:spPr>
          <a:xfrm rot="2233443" flipH="1">
            <a:off x="2852292" y="940066"/>
            <a:ext cx="593801" cy="954107"/>
          </a:xfrm>
          <a:prstGeom prst="rect">
            <a:avLst/>
          </a:prstGeom>
          <a:noFill/>
        </p:spPr>
        <p:txBody>
          <a:bodyPr wrap="square" rtlCol="0">
            <a:spAutoFit/>
            <a:scene3d>
              <a:camera prst="perspectiveHeroicExtremeLeftFacing"/>
              <a:lightRig rig="threePt" dir="t"/>
            </a:scene3d>
            <a:sp3d extrusionH="57150">
              <a:bevelT w="38100" h="38100"/>
            </a:sp3d>
          </a:bodyPr>
          <a:lstStyle/>
          <a:p>
            <a:r>
              <a:rPr lang="en-US" sz="5600" dirty="0" smtClean="0">
                <a:solidFill>
                  <a:schemeClr val="tx2">
                    <a:lumMod val="75000"/>
                  </a:schemeClr>
                </a:solidFill>
                <a:effectLst>
                  <a:reflection blurRad="6350" stA="55000" endA="300" endPos="45500" dir="5400000" sy="-100000" algn="bl" rotWithShape="0"/>
                </a:effectLst>
              </a:rPr>
              <a:t>?</a:t>
            </a:r>
            <a:endParaRPr lang="en-US" sz="5600" dirty="0">
              <a:solidFill>
                <a:schemeClr val="tx2">
                  <a:lumMod val="75000"/>
                </a:schemeClr>
              </a:solidFill>
              <a:effectLst>
                <a:reflection blurRad="6350" stA="55000" endA="300" endPos="45500" dir="5400000" sy="-100000" algn="bl" rotWithShape="0"/>
              </a:effectLst>
            </a:endParaRPr>
          </a:p>
        </p:txBody>
      </p:sp>
      <p:sp>
        <p:nvSpPr>
          <p:cNvPr id="15" name="TextBox 14">
            <a:hlinkClick r:id="rId8" tooltip="Безплатен курс &quot;Програмиране с ASP.NET MVC&quot; - уеб технологии, бази данни, C#, .NET, ASP.NET MVC"/>
          </p:cNvPr>
          <p:cNvSpPr txBox="1"/>
          <p:nvPr userDrawn="1"/>
        </p:nvSpPr>
        <p:spPr>
          <a:xfrm rot="8530737" flipH="1">
            <a:off x="6342801" y="4722613"/>
            <a:ext cx="857564" cy="1569660"/>
          </a:xfrm>
          <a:prstGeom prst="rect">
            <a:avLst/>
          </a:prstGeom>
          <a:noFill/>
        </p:spPr>
        <p:txBody>
          <a:bodyPr wrap="square" rtlCol="0">
            <a:spAutoFit/>
            <a:scene3d>
              <a:camera prst="orthographicFront"/>
              <a:lightRig rig="threePt" dir="t"/>
            </a:scene3d>
            <a:sp3d extrusionH="57150">
              <a:bevelT w="38100" h="38100"/>
            </a:sp3d>
          </a:bodyPr>
          <a:lstStyle/>
          <a:p>
            <a:r>
              <a:rPr lang="en-US" sz="9600" dirty="0" smtClean="0">
                <a:solidFill>
                  <a:srgbClr val="FF4A37"/>
                </a:solidFill>
                <a:effectLst>
                  <a:reflection blurRad="6350" stA="60000" endA="900" endPos="60000" dist="29997" dir="5400000" sy="-100000" algn="bl" rotWithShape="0"/>
                </a:effectLst>
              </a:rPr>
              <a:t>?</a:t>
            </a:r>
            <a:endParaRPr lang="en-US" sz="9600" dirty="0">
              <a:solidFill>
                <a:srgbClr val="FF4A37"/>
              </a:solidFill>
              <a:effectLst>
                <a:reflection blurRad="6350" stA="60000" endA="900" endPos="60000" dist="29997" dir="5400000" sy="-100000" algn="bl" rotWithShape="0"/>
              </a:effectLst>
            </a:endParaRPr>
          </a:p>
        </p:txBody>
      </p:sp>
      <p:sp>
        <p:nvSpPr>
          <p:cNvPr id="16" name="TextBox 15">
            <a:hlinkClick r:id="rId9" tooltip="Безплатен курс &quot;Разработка на софтуер в Cloud среда&quot; - AppEngine, AWS, Azure"/>
          </p:cNvPr>
          <p:cNvSpPr txBox="1"/>
          <p:nvPr userDrawn="1"/>
        </p:nvSpPr>
        <p:spPr>
          <a:xfrm rot="12627025" flipH="1">
            <a:off x="3880663" y="4405708"/>
            <a:ext cx="515317" cy="646331"/>
          </a:xfrm>
          <a:prstGeom prst="rect">
            <a:avLst/>
          </a:prstGeom>
          <a:noFill/>
        </p:spPr>
        <p:txBody>
          <a:bodyPr wrap="square" rtlCol="0">
            <a:spAutoFit/>
            <a:scene3d>
              <a:camera prst="orthographicFront"/>
              <a:lightRig rig="threePt" dir="t"/>
            </a:scene3d>
            <a:sp3d extrusionH="57150">
              <a:bevelT w="38100" h="38100"/>
            </a:sp3d>
          </a:bodyPr>
          <a:lstStyle/>
          <a:p>
            <a:r>
              <a:rPr lang="en-US" sz="3600" dirty="0" smtClean="0">
                <a:solidFill>
                  <a:schemeClr val="tx2">
                    <a:lumMod val="40000"/>
                    <a:lumOff val="60000"/>
                  </a:schemeClr>
                </a:solidFill>
                <a:effectLst>
                  <a:reflection blurRad="6350" stA="55000" endA="300" endPos="45500" dir="5400000" sy="-100000" algn="bl" rotWithShape="0"/>
                </a:effectLst>
              </a:rPr>
              <a:t>?</a:t>
            </a:r>
            <a:endParaRPr lang="en-US" sz="3600" dirty="0">
              <a:solidFill>
                <a:schemeClr val="tx2">
                  <a:lumMod val="40000"/>
                  <a:lumOff val="60000"/>
                </a:schemeClr>
              </a:solidFill>
              <a:effectLst>
                <a:reflection blurRad="6350" stA="55000" endA="300" endPos="45500" dir="5400000" sy="-100000" algn="bl" rotWithShape="0"/>
              </a:effectLst>
            </a:endParaRPr>
          </a:p>
        </p:txBody>
      </p:sp>
      <p:sp>
        <p:nvSpPr>
          <p:cNvPr id="17" name="TextBox 16">
            <a:hlinkClick r:id="rId10" tooltip="BG Coder - онлайн състезателна система - тренировки за състезания по програмиране - online judge"/>
          </p:cNvPr>
          <p:cNvSpPr txBox="1"/>
          <p:nvPr userDrawn="1"/>
        </p:nvSpPr>
        <p:spPr>
          <a:xfrm rot="1186146" flipH="1">
            <a:off x="8247943" y="4125718"/>
            <a:ext cx="665839" cy="1107996"/>
          </a:xfrm>
          <a:prstGeom prst="rect">
            <a:avLst/>
          </a:prstGeom>
          <a:noFill/>
        </p:spPr>
        <p:txBody>
          <a:bodyPr wrap="square" rtlCol="0">
            <a:spAutoFit/>
            <a:scene3d>
              <a:camera prst="orthographicFront"/>
              <a:lightRig rig="threePt" dir="t"/>
            </a:scene3d>
            <a:sp3d extrusionH="57150">
              <a:bevelT w="69850" h="69850" prst="divot"/>
            </a:sp3d>
          </a:bodyPr>
          <a:lstStyle/>
          <a:p>
            <a:r>
              <a:rPr lang="en-US" sz="6600" dirty="0" smtClean="0">
                <a:solidFill>
                  <a:srgbClr val="9966FF"/>
                </a:solidFill>
                <a:effectLst>
                  <a:reflection blurRad="6350" stA="55000" endA="300" endPos="45500" dir="5400000" sy="-100000" algn="bl" rotWithShape="0"/>
                </a:effectLst>
              </a:rPr>
              <a:t>?</a:t>
            </a:r>
            <a:endParaRPr lang="en-US" sz="6600" dirty="0">
              <a:solidFill>
                <a:srgbClr val="9966FF"/>
              </a:solidFill>
              <a:effectLst>
                <a:reflection blurRad="6350" stA="55000" endA="300" endPos="45500" dir="5400000" sy="-100000" algn="bl" rotWithShape="0"/>
              </a:effectLst>
            </a:endParaRPr>
          </a:p>
        </p:txBody>
      </p:sp>
      <p:sp>
        <p:nvSpPr>
          <p:cNvPr id="18" name="TextBox 17">
            <a:hlinkClick r:id="rId11" tooltip="Светлин Наков - курсове и уроци по програмиране, уеб дизайн, книги, обучения - безплатно"/>
          </p:cNvPr>
          <p:cNvSpPr txBox="1"/>
          <p:nvPr userDrawn="1"/>
        </p:nvSpPr>
        <p:spPr>
          <a:xfrm rot="19460650" flipH="1">
            <a:off x="4200275" y="1979502"/>
            <a:ext cx="652263" cy="769441"/>
          </a:xfrm>
          <a:prstGeom prst="rect">
            <a:avLst/>
          </a:prstGeom>
          <a:noFill/>
        </p:spPr>
        <p:txBody>
          <a:bodyPr wrap="square" rtlCol="0">
            <a:prstTxWarp prst="textInflate">
              <a:avLst/>
            </a:prstTxWarp>
            <a:spAutoFit/>
            <a:scene3d>
              <a:camera prst="perspectiveRelaxedModerately"/>
              <a:lightRig rig="threePt" dir="t"/>
            </a:scene3d>
            <a:sp3d extrusionH="57150">
              <a:bevelT w="38100" h="38100"/>
            </a:sp3d>
          </a:bodyPr>
          <a:lstStyle/>
          <a:p>
            <a:r>
              <a:rPr lang="en-US" sz="4400" dirty="0" smtClean="0">
                <a:solidFill>
                  <a:srgbClr val="FF6699"/>
                </a:solidFill>
                <a:effectLst>
                  <a:reflection blurRad="6350" stA="55000" endA="300" endPos="45500" dir="5400000" sy="-100000" algn="bl" rotWithShape="0"/>
                </a:effectLst>
              </a:rPr>
              <a:t>?</a:t>
            </a:r>
            <a:endParaRPr lang="en-US" sz="4400" dirty="0">
              <a:solidFill>
                <a:srgbClr val="FF6699"/>
              </a:solidFill>
              <a:effectLst>
                <a:reflection blurRad="6350" stA="55000" endA="300" endPos="45500" dir="5400000" sy="-100000" algn="bl" rotWithShape="0"/>
              </a:effectLst>
            </a:endParaRPr>
          </a:p>
        </p:txBody>
      </p:sp>
      <p:sp>
        <p:nvSpPr>
          <p:cNvPr id="19" name="TextBox 18">
            <a:hlinkClick r:id="rId12" tooltip="Безплатен курс &quot;Качествен програмен код&quot;"/>
          </p:cNvPr>
          <p:cNvSpPr txBox="1"/>
          <p:nvPr userDrawn="1"/>
        </p:nvSpPr>
        <p:spPr>
          <a:xfrm rot="18277140" flipH="1">
            <a:off x="609247" y="3272337"/>
            <a:ext cx="413607" cy="646331"/>
          </a:xfrm>
          <a:prstGeom prst="rect">
            <a:avLst/>
          </a:prstGeom>
          <a:noFill/>
        </p:spPr>
        <p:txBody>
          <a:bodyPr wrap="square" rtlCol="0">
            <a:spAutoFit/>
            <a:scene3d>
              <a:camera prst="orthographicFront"/>
              <a:lightRig rig="threePt" dir="t"/>
            </a:scene3d>
            <a:sp3d extrusionH="57150">
              <a:bevelT w="38100" h="38100"/>
            </a:sp3d>
          </a:bodyPr>
          <a:lstStyle/>
          <a:p>
            <a:r>
              <a:rPr lang="en-US" sz="3600" dirty="0" smtClean="0">
                <a:solidFill>
                  <a:schemeClr val="tx2">
                    <a:lumMod val="40000"/>
                    <a:lumOff val="60000"/>
                  </a:schemeClr>
                </a:solidFill>
                <a:effectLst>
                  <a:reflection blurRad="6350" stA="55000" endA="300" endPos="45500" dir="5400000" sy="-100000" algn="bl" rotWithShape="0"/>
                </a:effectLst>
              </a:rPr>
              <a:t>?</a:t>
            </a:r>
            <a:endParaRPr lang="en-US" sz="3600" dirty="0">
              <a:solidFill>
                <a:schemeClr val="tx2">
                  <a:lumMod val="40000"/>
                  <a:lumOff val="60000"/>
                </a:schemeClr>
              </a:solidFill>
              <a:effectLst>
                <a:reflection blurRad="6350" stA="55000" endA="300" endPos="45500" dir="5400000" sy="-100000" algn="bl" rotWithShape="0"/>
              </a:effectLst>
            </a:endParaRPr>
          </a:p>
        </p:txBody>
      </p:sp>
      <p:sp>
        <p:nvSpPr>
          <p:cNvPr id="20" name="TextBox 19">
            <a:hlinkClick r:id="rId13" tooltip="Алго академия - Академия по алгоритмично програмиране - безплатни уроци по алгоритми и структури от данни, състезателно програмиране и състезания"/>
          </p:cNvPr>
          <p:cNvSpPr txBox="1"/>
          <p:nvPr userDrawn="1"/>
        </p:nvSpPr>
        <p:spPr>
          <a:xfrm rot="18695734" flipH="1">
            <a:off x="4261227" y="5396300"/>
            <a:ext cx="548101" cy="1015663"/>
          </a:xfrm>
          <a:prstGeom prst="rect">
            <a:avLst/>
          </a:prstGeom>
          <a:noFill/>
        </p:spPr>
        <p:txBody>
          <a:bodyPr wrap="square" rtlCol="0">
            <a:spAutoFit/>
          </a:bodyPr>
          <a:lstStyle/>
          <a:p>
            <a:r>
              <a:rPr lang="en-US" sz="60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a:t>
            </a:r>
            <a:endParaRPr lang="en-US" sz="60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p:txBody>
      </p:sp>
      <p:sp>
        <p:nvSpPr>
          <p:cNvPr id="21" name="TextBox 20">
            <a:hlinkClick r:id="rId14" tooltip="Безплатен ASP.NET курс - уеб програмиране, бази данни, C#, .NET, ASP.NET"/>
          </p:cNvPr>
          <p:cNvSpPr txBox="1"/>
          <p:nvPr userDrawn="1"/>
        </p:nvSpPr>
        <p:spPr>
          <a:xfrm rot="10134629" flipH="1">
            <a:off x="8974240" y="5522529"/>
            <a:ext cx="592520" cy="707886"/>
          </a:xfrm>
          <a:prstGeom prst="rect">
            <a:avLst/>
          </a:prstGeom>
          <a:noFill/>
        </p:spPr>
        <p:txBody>
          <a:bodyPr wrap="square" rtlCol="0">
            <a:spAutoFit/>
            <a:scene3d>
              <a:camera prst="orthographicFront"/>
              <a:lightRig rig="threePt" dir="t"/>
            </a:scene3d>
            <a:sp3d extrusionH="57150">
              <a:bevelT w="38100" h="38100"/>
            </a:sp3d>
          </a:bodyPr>
          <a:lstStyle/>
          <a:p>
            <a:r>
              <a:rPr lang="en-US" sz="4000" dirty="0" smtClean="0">
                <a:solidFill>
                  <a:schemeClr val="accent4">
                    <a:lumMod val="60000"/>
                    <a:lumOff val="40000"/>
                  </a:schemeClr>
                </a:solidFill>
                <a:effectLst>
                  <a:reflection blurRad="6350" stA="55000" endA="300" endPos="45500" dir="5400000" sy="-100000" algn="bl" rotWithShape="0"/>
                </a:effectLst>
              </a:rPr>
              <a:t>?</a:t>
            </a:r>
            <a:endParaRPr lang="en-US" sz="4000" dirty="0">
              <a:solidFill>
                <a:schemeClr val="accent4">
                  <a:lumMod val="60000"/>
                  <a:lumOff val="40000"/>
                </a:schemeClr>
              </a:solidFill>
              <a:effectLst>
                <a:reflection blurRad="6350" stA="55000" endA="300" endPos="45500" dir="5400000" sy="-100000" algn="bl" rotWithShape="0"/>
              </a:effectLst>
            </a:endParaRPr>
          </a:p>
        </p:txBody>
      </p:sp>
      <p:sp>
        <p:nvSpPr>
          <p:cNvPr id="22" name="TextBox 21">
            <a:hlinkClick r:id="rId15" tooltip="Софтуерна академия на Телерик - безплатни курсове и уроци по програмиране"/>
          </p:cNvPr>
          <p:cNvSpPr txBox="1"/>
          <p:nvPr userDrawn="1"/>
        </p:nvSpPr>
        <p:spPr>
          <a:xfrm rot="12126217" flipH="1">
            <a:off x="746636" y="930479"/>
            <a:ext cx="517192" cy="707886"/>
          </a:xfrm>
          <a:prstGeom prst="rect">
            <a:avLst/>
          </a:prstGeom>
          <a:noFill/>
        </p:spPr>
        <p:txBody>
          <a:bodyPr wrap="square" rtlCol="0">
            <a:spAutoFit/>
            <a:scene3d>
              <a:camera prst="orthographicFront"/>
              <a:lightRig rig="soft" dir="t">
                <a:rot lat="0" lon="0" rev="10800000"/>
              </a:lightRig>
            </a:scene3d>
            <a:sp3d>
              <a:bevelT w="27940" h="12700"/>
              <a:contourClr>
                <a:srgbClr val="DDDDDD"/>
              </a:contourClr>
            </a:sp3d>
          </a:bodyPr>
          <a:lstStyle/>
          <a:p>
            <a:r>
              <a:rPr lang="en-US" sz="4000" b="1" spc="150" dirty="0" smtClean="0">
                <a:ln w="11430"/>
                <a:solidFill>
                  <a:schemeClr val="accent4">
                    <a:lumMod val="60000"/>
                    <a:lumOff val="40000"/>
                  </a:schemeClr>
                </a:solidFill>
                <a:effectLst>
                  <a:outerShdw blurRad="25400" algn="tl" rotWithShape="0">
                    <a:srgbClr val="000000">
                      <a:alpha val="43000"/>
                    </a:srgbClr>
                  </a:outerShdw>
                </a:effectLst>
              </a:rPr>
              <a:t>?</a:t>
            </a:r>
            <a:endParaRPr lang="en-US" sz="4000" b="1" spc="150" dirty="0">
              <a:ln w="11430"/>
              <a:solidFill>
                <a:schemeClr val="accent4">
                  <a:lumMod val="60000"/>
                  <a:lumOff val="40000"/>
                </a:schemeClr>
              </a:solidFill>
              <a:effectLst>
                <a:outerShdw blurRad="25400" algn="tl" rotWithShape="0">
                  <a:srgbClr val="000000">
                    <a:alpha val="43000"/>
                  </a:srgbClr>
                </a:outerShdw>
              </a:effectLst>
            </a:endParaRPr>
          </a:p>
        </p:txBody>
      </p:sp>
      <p:sp>
        <p:nvSpPr>
          <p:cNvPr id="23" name="TextBox 22">
            <a:hlinkClick r:id="rId16" tooltip="Безплатен курс &quot;Разработка на мобилни приложения&quot; - iPhone, Android, Windows Phone, PhoneGap, HTML5, jQuery, AJAX"/>
          </p:cNvPr>
          <p:cNvSpPr txBox="1"/>
          <p:nvPr userDrawn="1"/>
        </p:nvSpPr>
        <p:spPr>
          <a:xfrm rot="20840689" flipH="1">
            <a:off x="10915644" y="5517702"/>
            <a:ext cx="476544" cy="646331"/>
          </a:xfrm>
          <a:prstGeom prst="rect">
            <a:avLst/>
          </a:prstGeom>
          <a:noFill/>
        </p:spPr>
        <p:txBody>
          <a:bodyPr wrap="square" rtlCol="0">
            <a:spAutoFit/>
          </a:bodyPr>
          <a:lstStyle/>
          <a:p>
            <a:r>
              <a:rPr lang="en-US" sz="3600" b="1" dirty="0" smtClean="0">
                <a:ln w="19050">
                  <a:solidFill>
                    <a:schemeClr val="accent4">
                      <a:lumMod val="75000"/>
                      <a:alpha val="50000"/>
                    </a:schemeClr>
                  </a:solidFill>
                  <a:prstDash val="solid"/>
                  <a:miter lim="800000"/>
                </a:ln>
                <a:solidFill>
                  <a:schemeClr val="accent4">
                    <a:lumMod val="20000"/>
                    <a:lumOff val="80000"/>
                    <a:alpha val="25000"/>
                  </a:schemeClr>
                </a:solidFill>
                <a:effectLst>
                  <a:outerShdw blurRad="25500" dist="23000" dir="7020000" algn="tl">
                    <a:srgbClr val="000000">
                      <a:alpha val="50000"/>
                    </a:srgbClr>
                  </a:outerShdw>
                </a:effectLst>
              </a:rPr>
              <a:t>?</a:t>
            </a:r>
            <a:endParaRPr lang="en-US" sz="4000" b="1" dirty="0">
              <a:ln w="19050">
                <a:solidFill>
                  <a:schemeClr val="accent4">
                    <a:lumMod val="75000"/>
                    <a:alpha val="50000"/>
                  </a:schemeClr>
                </a:solidFill>
                <a:prstDash val="solid"/>
                <a:miter lim="800000"/>
              </a:ln>
              <a:solidFill>
                <a:schemeClr val="accent4">
                  <a:lumMod val="20000"/>
                  <a:lumOff val="80000"/>
                  <a:alpha val="25000"/>
                </a:schemeClr>
              </a:solidFill>
              <a:effectLst>
                <a:outerShdw blurRad="25500" dist="23000" dir="7020000" algn="tl">
                  <a:srgbClr val="000000">
                    <a:alpha val="50000"/>
                  </a:srgbClr>
                </a:outerShdw>
              </a:effectLst>
            </a:endParaRPr>
          </a:p>
        </p:txBody>
      </p:sp>
      <p:sp>
        <p:nvSpPr>
          <p:cNvPr id="24" name="TextBox 23">
            <a:hlinkClick r:id="rId17" tooltip="Free C# Programming Book by Svetlin Nakov - безплатна C# книга от Светлин Наков, книга C#, книга Java, безплатна книга"/>
          </p:cNvPr>
          <p:cNvSpPr txBox="1"/>
          <p:nvPr userDrawn="1"/>
        </p:nvSpPr>
        <p:spPr>
          <a:xfrm rot="15426793" flipH="1">
            <a:off x="1589377" y="4072254"/>
            <a:ext cx="369652" cy="769441"/>
          </a:xfrm>
          <a:prstGeom prst="rect">
            <a:avLst/>
          </a:prstGeom>
          <a:noFill/>
        </p:spPr>
        <p:txBody>
          <a:bodyPr wrap="square" rtlCol="0">
            <a:spAutoFit/>
            <a:scene3d>
              <a:camera prst="orthographicFront"/>
              <a:lightRig rig="threePt" dir="t"/>
            </a:scene3d>
            <a:sp3d extrusionH="57150">
              <a:bevelT w="38100" h="38100"/>
            </a:sp3d>
          </a:bodyPr>
          <a:lstStyle/>
          <a:p>
            <a:r>
              <a:rPr lang="en-US" sz="4400" dirty="0" smtClean="0">
                <a:ln>
                  <a:solidFill>
                    <a:schemeClr val="accent2">
                      <a:lumMod val="40000"/>
                      <a:lumOff val="60000"/>
                    </a:schemeClr>
                  </a:solidFill>
                </a:ln>
                <a:solidFill>
                  <a:schemeClr val="accent6">
                    <a:lumMod val="60000"/>
                    <a:lumOff val="40000"/>
                  </a:schemeClr>
                </a:solidFill>
                <a:effectLst>
                  <a:reflection blurRad="6350" stA="55000" endA="300" endPos="45500" dir="5400000" sy="-100000" algn="bl" rotWithShape="0"/>
                </a:effectLst>
              </a:rPr>
              <a:t>?</a:t>
            </a:r>
            <a:endParaRPr lang="en-US" sz="4400" dirty="0">
              <a:ln>
                <a:solidFill>
                  <a:schemeClr val="accent2">
                    <a:lumMod val="40000"/>
                    <a:lumOff val="60000"/>
                  </a:schemeClr>
                </a:solidFill>
              </a:ln>
              <a:solidFill>
                <a:schemeClr val="accent6">
                  <a:lumMod val="60000"/>
                  <a:lumOff val="40000"/>
                </a:schemeClr>
              </a:solidFill>
              <a:effectLst>
                <a:reflection blurRad="6350" stA="55000" endA="300" endPos="45500" dir="5400000" sy="-100000" algn="bl" rotWithShape="0"/>
              </a:effectLst>
            </a:endParaRPr>
          </a:p>
        </p:txBody>
      </p:sp>
      <p:sp>
        <p:nvSpPr>
          <p:cNvPr id="25" name="TextBox 24">
            <a:hlinkClick r:id="rId18" tooltip="Дончо Минков - сайт за програмиране"/>
          </p:cNvPr>
          <p:cNvSpPr txBox="1"/>
          <p:nvPr userDrawn="1"/>
        </p:nvSpPr>
        <p:spPr>
          <a:xfrm rot="11071760" flipH="1">
            <a:off x="8690900" y="1140358"/>
            <a:ext cx="460544" cy="523220"/>
          </a:xfrm>
          <a:prstGeom prst="rect">
            <a:avLst/>
          </a:prstGeom>
          <a:noFill/>
        </p:spPr>
        <p:txBody>
          <a:bodyPr wrap="square" rtlCol="0">
            <a:spAutoFit/>
            <a:scene3d>
              <a:camera prst="orthographicFront"/>
              <a:lightRig rig="threePt" dir="t"/>
            </a:scene3d>
            <a:sp3d extrusionH="57150">
              <a:bevelT w="38100" h="38100"/>
            </a:sp3d>
          </a:bodyPr>
          <a:lstStyle/>
          <a:p>
            <a:r>
              <a:rPr lang="en-US" sz="2800" dirty="0" smtClean="0">
                <a:ln>
                  <a:solidFill>
                    <a:schemeClr val="tx1">
                      <a:lumMod val="75000"/>
                    </a:schemeClr>
                  </a:solidFill>
                </a:ln>
                <a:solidFill>
                  <a:schemeClr val="accent4">
                    <a:lumMod val="60000"/>
                    <a:lumOff val="40000"/>
                  </a:schemeClr>
                </a:solidFill>
                <a:effectLst>
                  <a:reflection blurRad="6350" stA="55000" endA="300" endPos="45500" dir="5400000" sy="-100000" algn="bl" rotWithShape="0"/>
                </a:effectLst>
              </a:rPr>
              <a:t>?</a:t>
            </a:r>
            <a:endParaRPr lang="en-US" sz="2800" dirty="0">
              <a:ln>
                <a:solidFill>
                  <a:schemeClr val="tx1">
                    <a:lumMod val="75000"/>
                  </a:schemeClr>
                </a:solidFill>
              </a:ln>
              <a:solidFill>
                <a:schemeClr val="accent4">
                  <a:lumMod val="60000"/>
                  <a:lumOff val="40000"/>
                </a:schemeClr>
              </a:solidFill>
              <a:effectLst>
                <a:reflection blurRad="6350" stA="55000" endA="300" endPos="45500" dir="5400000" sy="-100000" algn="bl" rotWithShape="0"/>
              </a:effectLst>
            </a:endParaRPr>
          </a:p>
        </p:txBody>
      </p:sp>
      <p:sp>
        <p:nvSpPr>
          <p:cNvPr id="26" name="TextBox 25">
            <a:hlinkClick r:id="rId19" tooltip="Николай Костов - блог за програмиране"/>
          </p:cNvPr>
          <p:cNvSpPr txBox="1"/>
          <p:nvPr userDrawn="1"/>
        </p:nvSpPr>
        <p:spPr>
          <a:xfrm rot="300526" flipH="1">
            <a:off x="5203063" y="1278821"/>
            <a:ext cx="460544" cy="523220"/>
          </a:xfrm>
          <a:prstGeom prst="rect">
            <a:avLst/>
          </a:prstGeom>
          <a:noFill/>
        </p:spPr>
        <p:txBody>
          <a:bodyPr wrap="square" rtlCol="0">
            <a:spAutoFit/>
            <a:scene3d>
              <a:camera prst="orthographicFront"/>
              <a:lightRig rig="threePt" dir="t"/>
            </a:scene3d>
            <a:sp3d extrusionH="57150">
              <a:bevelT w="38100" h="38100"/>
            </a:sp3d>
          </a:bodyPr>
          <a:lstStyle/>
          <a:p>
            <a:r>
              <a:rPr lang="en-US" sz="2800" b="1" dirty="0" smtClean="0">
                <a:ln w="31550" cmpd="sng">
                  <a:solidFill>
                    <a:schemeClr val="tx2">
                      <a:lumMod val="20000"/>
                      <a:lumOff val="80000"/>
                    </a:schemeClr>
                  </a:solidFill>
                  <a:prstDash val="solid"/>
                </a:ln>
                <a:solidFill>
                  <a:schemeClr val="tx1">
                    <a:lumMod val="20000"/>
                    <a:lumOff val="80000"/>
                  </a:schemeClr>
                </a:solidFill>
                <a:effectLst>
                  <a:outerShdw blurRad="50800" dist="40000" dir="5400000" algn="tl" rotWithShape="0">
                    <a:srgbClr val="000000">
                      <a:shade val="5000"/>
                      <a:satMod val="120000"/>
                      <a:alpha val="33000"/>
                    </a:srgbClr>
                  </a:outerShdw>
                </a:effectLst>
              </a:rPr>
              <a:t>?</a:t>
            </a:r>
            <a:endParaRPr lang="en-US" sz="2800" dirty="0">
              <a:ln w="31550" cmpd="sng">
                <a:solidFill>
                  <a:schemeClr val="tx2">
                    <a:lumMod val="20000"/>
                    <a:lumOff val="80000"/>
                  </a:schemeClr>
                </a:solidFill>
                <a:prstDash val="solid"/>
              </a:ln>
              <a:solidFill>
                <a:schemeClr val="tx1">
                  <a:lumMod val="20000"/>
                  <a:lumOff val="80000"/>
                </a:schemeClr>
              </a:solidFill>
              <a:effectLst>
                <a:reflection blurRad="6350" stA="55000" endA="300" endPos="45500" dir="5400000" sy="-100000" algn="bl" rotWithShape="0"/>
              </a:effectLst>
            </a:endParaRPr>
          </a:p>
        </p:txBody>
      </p:sp>
      <p:sp>
        <p:nvSpPr>
          <p:cNvPr id="27" name="TextBox 26">
            <a:hlinkClick r:id="rId20" tooltip="C# курс - програмиране, уроци, видео, лекции от Наков"/>
          </p:cNvPr>
          <p:cNvSpPr txBox="1"/>
          <p:nvPr userDrawn="1"/>
        </p:nvSpPr>
        <p:spPr>
          <a:xfrm rot="2086872" flipH="1">
            <a:off x="11107139" y="1359228"/>
            <a:ext cx="592520" cy="584775"/>
          </a:xfrm>
          <a:prstGeom prst="rect">
            <a:avLst/>
          </a:prstGeom>
          <a:noFill/>
        </p:spPr>
        <p:txBody>
          <a:bodyPr wrap="square" rtlCol="0">
            <a:spAutoFit/>
            <a:scene3d>
              <a:camera prst="orthographicFront"/>
              <a:lightRig rig="threePt" dir="t"/>
            </a:scene3d>
            <a:sp3d extrusionH="57150">
              <a:bevelT w="38100" h="38100"/>
            </a:sp3d>
          </a:bodyPr>
          <a:lstStyle/>
          <a:p>
            <a:r>
              <a:rPr lang="en-US" sz="3200" dirty="0" smtClean="0">
                <a:ln>
                  <a:solidFill>
                    <a:schemeClr val="accent1">
                      <a:lumMod val="40000"/>
                      <a:lumOff val="60000"/>
                    </a:schemeClr>
                  </a:solidFill>
                </a:ln>
                <a:solidFill>
                  <a:schemeClr val="accent4">
                    <a:lumMod val="60000"/>
                    <a:lumOff val="40000"/>
                  </a:schemeClr>
                </a:solidFill>
                <a:effectLst>
                  <a:reflection blurRad="6350" stA="55000" endA="300" endPos="45500" dir="5400000" sy="-100000" algn="bl" rotWithShape="0"/>
                </a:effectLst>
              </a:rPr>
              <a:t>?</a:t>
            </a:r>
            <a:endParaRPr lang="en-US" sz="3200" dirty="0">
              <a:ln>
                <a:solidFill>
                  <a:schemeClr val="accent1">
                    <a:lumMod val="40000"/>
                    <a:lumOff val="60000"/>
                  </a:schemeClr>
                </a:solidFill>
              </a:ln>
              <a:solidFill>
                <a:schemeClr val="accent4">
                  <a:lumMod val="60000"/>
                  <a:lumOff val="40000"/>
                </a:schemeClr>
              </a:solidFill>
              <a:effectLst>
                <a:reflection blurRad="6350" stA="55000" endA="300" endPos="45500" dir="5400000" sy="-100000" algn="bl" rotWithShape="0"/>
              </a:effectLst>
            </a:endParaRPr>
          </a:p>
        </p:txBody>
      </p:sp>
      <p:sp>
        <p:nvSpPr>
          <p:cNvPr id="28" name="Rectangle 27"/>
          <p:cNvSpPr/>
          <p:nvPr userDrawn="1"/>
        </p:nvSpPr>
        <p:spPr>
          <a:xfrm>
            <a:off x="2438400" y="2903716"/>
            <a:ext cx="7315200" cy="1261884"/>
          </a:xfrm>
          <a:prstGeom prst="rect">
            <a:avLst/>
          </a:prstGeom>
        </p:spPr>
        <p:txBody>
          <a:bodyPr wrap="none" lIns="0" tIns="0" rIns="0" bIns="0" anchor="ctr" anchorCtr="0">
            <a:noAutofit/>
            <a:scene3d>
              <a:camera prst="orthographicFront"/>
              <a:lightRig rig="soft" dir="t">
                <a:rot lat="0" lon="0" rev="10800000"/>
              </a:lightRig>
            </a:scene3d>
            <a:sp3d>
              <a:bevelT w="27940" h="12700"/>
              <a:contourClr>
                <a:srgbClr val="DDDDDD"/>
              </a:contourClr>
            </a:sp3d>
          </a:bodyPr>
          <a:lstStyle/>
          <a:p>
            <a:pPr marL="0" lvl="0" indent="0" algn="ctr" eaLnBrk="0" hangingPunct="0">
              <a:lnSpc>
                <a:spcPct val="100000"/>
              </a:lnSpc>
              <a:spcBef>
                <a:spcPts val="0"/>
              </a:spcBef>
              <a:spcAft>
                <a:spcPts val="0"/>
              </a:spcAft>
              <a:buClr>
                <a:schemeClr val="accent5">
                  <a:lumMod val="40000"/>
                  <a:lumOff val="60000"/>
                </a:schemeClr>
              </a:buClr>
              <a:buSzPct val="70000"/>
              <a:buFont typeface="Wingdings 2" pitchFamily="18" charset="2"/>
              <a:buNone/>
            </a:pPr>
            <a:r>
              <a:rPr lang="en-US" sz="7600" b="1" spc="150" noProof="0" dirty="0" smtClean="0">
                <a:ln w="11430"/>
                <a:solidFill>
                  <a:schemeClr val="tx1">
                    <a:lumMod val="40000"/>
                    <a:lumOff val="60000"/>
                  </a:schemeClr>
                </a:solidFill>
                <a:effectLst>
                  <a:outerShdw blurRad="25400" algn="tl" rotWithShape="0">
                    <a:srgbClr val="000000">
                      <a:alpha val="43000"/>
                    </a:srgbClr>
                  </a:outerShdw>
                </a:effectLst>
                <a:latin typeface="+mn-lt"/>
              </a:rPr>
              <a:t>Questions?</a:t>
            </a:r>
            <a:endParaRPr lang="en-US" sz="7600" b="1" spc="150" dirty="0">
              <a:ln w="11430"/>
              <a:solidFill>
                <a:schemeClr val="tx1">
                  <a:lumMod val="40000"/>
                  <a:lumOff val="60000"/>
                </a:schemeClr>
              </a:solidFill>
              <a:effectLst>
                <a:outerShdw blurRad="25400" algn="tl" rotWithShape="0">
                  <a:srgbClr val="000000">
                    <a:alpha val="43000"/>
                  </a:srgbClr>
                </a:outerShdw>
              </a:effectLst>
              <a:latin typeface="+mn-lt"/>
            </a:endParaRPr>
          </a:p>
        </p:txBody>
      </p:sp>
      <p:sp>
        <p:nvSpPr>
          <p:cNvPr id="29" name="Text Placeholder 29"/>
          <p:cNvSpPr>
            <a:spLocks noGrp="1"/>
          </p:cNvSpPr>
          <p:nvPr>
            <p:ph type="body" sz="quarter" idx="10" hasCustomPrompt="1"/>
          </p:nvPr>
        </p:nvSpPr>
        <p:spPr>
          <a:xfrm>
            <a:off x="9939318" y="6400800"/>
            <a:ext cx="2094932" cy="341632"/>
          </a:xfrm>
          <a:prstGeom prst="rect">
            <a:avLst/>
          </a:prstGeom>
        </p:spPr>
        <p:txBody>
          <a:bodyPr wrap="none">
            <a:spAutoFit/>
          </a:bodyPr>
          <a:lstStyle>
            <a:lvl1pPr marL="0" indent="0" algn="r">
              <a:buNone/>
              <a:defRPr sz="1800"/>
            </a:lvl1pPr>
          </a:lstStyle>
          <a:p>
            <a:pPr lvl="0"/>
            <a:r>
              <a:rPr lang="en-US" dirty="0" smtClean="0"/>
              <a:t>Course web site URL</a:t>
            </a:r>
            <a:endParaRPr lang="en-US" dirty="0"/>
          </a:p>
        </p:txBody>
      </p:sp>
      <p:sp>
        <p:nvSpPr>
          <p:cNvPr id="10" name="TextBox 9">
            <a:hlinkClick r:id="rId3" tooltip="Курсове и уроци по програмиране, уеб дизайн, разработка на софтуер и информационни технологии - лекции, видео уроци, обучения - безплатно"/>
          </p:cNvPr>
          <p:cNvSpPr txBox="1"/>
          <p:nvPr userDrawn="1"/>
        </p:nvSpPr>
        <p:spPr>
          <a:xfrm rot="2456848" flipH="1">
            <a:off x="1291684" y="4970087"/>
            <a:ext cx="1146197" cy="1569660"/>
          </a:xfrm>
          <a:prstGeom prst="rect">
            <a:avLst/>
          </a:prstGeom>
          <a:noFill/>
        </p:spPr>
        <p:txBody>
          <a:bodyPr wrap="square" rtlCol="0">
            <a:spAutoFit/>
            <a:scene3d>
              <a:camera prst="orthographicFront"/>
              <a:lightRig rig="threePt" dir="t"/>
            </a:scene3d>
            <a:sp3d extrusionH="57150">
              <a:bevelT w="38100" h="38100"/>
            </a:sp3d>
          </a:bodyPr>
          <a:lstStyle/>
          <a:p>
            <a:pPr>
              <a:lnSpc>
                <a:spcPct val="80000"/>
              </a:lnSpc>
            </a:pPr>
            <a:r>
              <a:rPr lang="en-US" sz="12000" b="1" dirty="0" smtClean="0">
                <a:solidFill>
                  <a:srgbClr val="FFBF8B"/>
                </a:solidFill>
                <a:effectLst>
                  <a:reflection blurRad="6350" stA="55000" endA="300" endPos="45500" dir="5400000" sy="-100000" algn="bl" rotWithShape="0"/>
                </a:effectLst>
                <a:latin typeface="Cambria" pitchFamily="18" charset="0"/>
              </a:rPr>
              <a:t>?</a:t>
            </a:r>
            <a:endParaRPr lang="en-US" sz="12000" b="1" dirty="0">
              <a:solidFill>
                <a:srgbClr val="FFBF8B"/>
              </a:solidFill>
              <a:effectLst>
                <a:reflection blurRad="6350" stA="55000" endA="300" endPos="45500" dir="5400000" sy="-100000" algn="bl" rotWithShape="0"/>
              </a:effectLst>
              <a:latin typeface="Cambria" pitchFamily="18" charset="0"/>
            </a:endParaRPr>
          </a:p>
        </p:txBody>
      </p:sp>
    </p:spTree>
    <p:extLst>
      <p:ext uri="{BB962C8B-B14F-4D97-AF65-F5344CB8AC3E}">
        <p14:creationId xmlns:p14="http://schemas.microsoft.com/office/powerpoint/2010/main" val="1853060897"/>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bg-BG"/>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bg-BG"/>
          </a:p>
        </p:txBody>
      </p:sp>
      <p:sp>
        <p:nvSpPr>
          <p:cNvPr id="4" name="Date Placeholder 3"/>
          <p:cNvSpPr>
            <a:spLocks noGrp="1"/>
          </p:cNvSpPr>
          <p:nvPr>
            <p:ph type="dt" sz="half" idx="10"/>
          </p:nvPr>
        </p:nvSpPr>
        <p:spPr/>
        <p:txBody>
          <a:bodyPr/>
          <a:lstStyle/>
          <a:p>
            <a:fld id="{522CCB5F-2B28-4E58-8987-F88A88ED71D0}" type="datetimeFigureOut">
              <a:rPr lang="bg-BG" smtClean="0"/>
              <a:t>28.4.2015 г.</a:t>
            </a:fld>
            <a:endParaRPr lang="bg-BG"/>
          </a:p>
        </p:txBody>
      </p:sp>
      <p:sp>
        <p:nvSpPr>
          <p:cNvPr id="5" name="Footer Placeholder 4"/>
          <p:cNvSpPr>
            <a:spLocks noGrp="1"/>
          </p:cNvSpPr>
          <p:nvPr>
            <p:ph type="ftr" sz="quarter" idx="11"/>
          </p:nvPr>
        </p:nvSpPr>
        <p:spPr/>
        <p:txBody>
          <a:bodyPr/>
          <a:lstStyle/>
          <a:p>
            <a:endParaRPr lang="bg-BG"/>
          </a:p>
        </p:txBody>
      </p:sp>
      <p:sp>
        <p:nvSpPr>
          <p:cNvPr id="6" name="Slide Number Placeholder 5"/>
          <p:cNvSpPr>
            <a:spLocks noGrp="1"/>
          </p:cNvSpPr>
          <p:nvPr>
            <p:ph type="sldNum" sz="quarter" idx="12"/>
          </p:nvPr>
        </p:nvSpPr>
        <p:spPr/>
        <p:txBody>
          <a:bodyPr/>
          <a:lstStyle/>
          <a:p>
            <a:fld id="{2FF78E14-39A0-4BE9-BDEF-836D43A64AEE}" type="slidenum">
              <a:rPr lang="bg-BG" smtClean="0"/>
              <a:t>‹#›</a:t>
            </a:fld>
            <a:endParaRPr lang="bg-BG"/>
          </a:p>
        </p:txBody>
      </p:sp>
    </p:spTree>
    <p:extLst>
      <p:ext uri="{BB962C8B-B14F-4D97-AF65-F5344CB8AC3E}">
        <p14:creationId xmlns:p14="http://schemas.microsoft.com/office/powerpoint/2010/main" val="8680734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bg-BG"/>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22CCB5F-2B28-4E58-8987-F88A88ED71D0}" type="datetimeFigureOut">
              <a:rPr lang="bg-BG" smtClean="0"/>
              <a:t>28.4.2015 г.</a:t>
            </a:fld>
            <a:endParaRPr lang="bg-BG"/>
          </a:p>
        </p:txBody>
      </p:sp>
      <p:sp>
        <p:nvSpPr>
          <p:cNvPr id="5" name="Footer Placeholder 4"/>
          <p:cNvSpPr>
            <a:spLocks noGrp="1"/>
          </p:cNvSpPr>
          <p:nvPr>
            <p:ph type="ftr" sz="quarter" idx="11"/>
          </p:nvPr>
        </p:nvSpPr>
        <p:spPr/>
        <p:txBody>
          <a:bodyPr/>
          <a:lstStyle/>
          <a:p>
            <a:endParaRPr lang="bg-BG"/>
          </a:p>
        </p:txBody>
      </p:sp>
      <p:sp>
        <p:nvSpPr>
          <p:cNvPr id="6" name="Slide Number Placeholder 5"/>
          <p:cNvSpPr>
            <a:spLocks noGrp="1"/>
          </p:cNvSpPr>
          <p:nvPr>
            <p:ph type="sldNum" sz="quarter" idx="12"/>
          </p:nvPr>
        </p:nvSpPr>
        <p:spPr/>
        <p:txBody>
          <a:bodyPr/>
          <a:lstStyle/>
          <a:p>
            <a:fld id="{2FF78E14-39A0-4BE9-BDEF-836D43A64AEE}" type="slidenum">
              <a:rPr lang="bg-BG" smtClean="0"/>
              <a:t>‹#›</a:t>
            </a:fld>
            <a:endParaRPr lang="bg-BG"/>
          </a:p>
        </p:txBody>
      </p:sp>
    </p:spTree>
    <p:extLst>
      <p:ext uri="{BB962C8B-B14F-4D97-AF65-F5344CB8AC3E}">
        <p14:creationId xmlns:p14="http://schemas.microsoft.com/office/powerpoint/2010/main" val="4482081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bg-BG"/>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bg-BG"/>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bg-BG"/>
          </a:p>
        </p:txBody>
      </p:sp>
      <p:sp>
        <p:nvSpPr>
          <p:cNvPr id="5" name="Date Placeholder 4"/>
          <p:cNvSpPr>
            <a:spLocks noGrp="1"/>
          </p:cNvSpPr>
          <p:nvPr>
            <p:ph type="dt" sz="half" idx="10"/>
          </p:nvPr>
        </p:nvSpPr>
        <p:spPr/>
        <p:txBody>
          <a:bodyPr/>
          <a:lstStyle/>
          <a:p>
            <a:fld id="{522CCB5F-2B28-4E58-8987-F88A88ED71D0}" type="datetimeFigureOut">
              <a:rPr lang="bg-BG" smtClean="0"/>
              <a:t>28.4.2015 г.</a:t>
            </a:fld>
            <a:endParaRPr lang="bg-BG"/>
          </a:p>
        </p:txBody>
      </p:sp>
      <p:sp>
        <p:nvSpPr>
          <p:cNvPr id="6" name="Footer Placeholder 5"/>
          <p:cNvSpPr>
            <a:spLocks noGrp="1"/>
          </p:cNvSpPr>
          <p:nvPr>
            <p:ph type="ftr" sz="quarter" idx="11"/>
          </p:nvPr>
        </p:nvSpPr>
        <p:spPr/>
        <p:txBody>
          <a:bodyPr/>
          <a:lstStyle/>
          <a:p>
            <a:endParaRPr lang="bg-BG"/>
          </a:p>
        </p:txBody>
      </p:sp>
      <p:sp>
        <p:nvSpPr>
          <p:cNvPr id="7" name="Slide Number Placeholder 6"/>
          <p:cNvSpPr>
            <a:spLocks noGrp="1"/>
          </p:cNvSpPr>
          <p:nvPr>
            <p:ph type="sldNum" sz="quarter" idx="12"/>
          </p:nvPr>
        </p:nvSpPr>
        <p:spPr/>
        <p:txBody>
          <a:bodyPr/>
          <a:lstStyle/>
          <a:p>
            <a:fld id="{2FF78E14-39A0-4BE9-BDEF-836D43A64AEE}" type="slidenum">
              <a:rPr lang="bg-BG" smtClean="0"/>
              <a:t>‹#›</a:t>
            </a:fld>
            <a:endParaRPr lang="bg-BG"/>
          </a:p>
        </p:txBody>
      </p:sp>
    </p:spTree>
    <p:extLst>
      <p:ext uri="{BB962C8B-B14F-4D97-AF65-F5344CB8AC3E}">
        <p14:creationId xmlns:p14="http://schemas.microsoft.com/office/powerpoint/2010/main" val="32447534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bg-BG"/>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bg-BG"/>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bg-BG"/>
          </a:p>
        </p:txBody>
      </p:sp>
      <p:sp>
        <p:nvSpPr>
          <p:cNvPr id="7" name="Date Placeholder 6"/>
          <p:cNvSpPr>
            <a:spLocks noGrp="1"/>
          </p:cNvSpPr>
          <p:nvPr>
            <p:ph type="dt" sz="half" idx="10"/>
          </p:nvPr>
        </p:nvSpPr>
        <p:spPr/>
        <p:txBody>
          <a:bodyPr/>
          <a:lstStyle/>
          <a:p>
            <a:fld id="{522CCB5F-2B28-4E58-8987-F88A88ED71D0}" type="datetimeFigureOut">
              <a:rPr lang="bg-BG" smtClean="0"/>
              <a:t>28.4.2015 г.</a:t>
            </a:fld>
            <a:endParaRPr lang="bg-BG"/>
          </a:p>
        </p:txBody>
      </p:sp>
      <p:sp>
        <p:nvSpPr>
          <p:cNvPr id="8" name="Footer Placeholder 7"/>
          <p:cNvSpPr>
            <a:spLocks noGrp="1"/>
          </p:cNvSpPr>
          <p:nvPr>
            <p:ph type="ftr" sz="quarter" idx="11"/>
          </p:nvPr>
        </p:nvSpPr>
        <p:spPr/>
        <p:txBody>
          <a:bodyPr/>
          <a:lstStyle/>
          <a:p>
            <a:endParaRPr lang="bg-BG"/>
          </a:p>
        </p:txBody>
      </p:sp>
      <p:sp>
        <p:nvSpPr>
          <p:cNvPr id="9" name="Slide Number Placeholder 8"/>
          <p:cNvSpPr>
            <a:spLocks noGrp="1"/>
          </p:cNvSpPr>
          <p:nvPr>
            <p:ph type="sldNum" sz="quarter" idx="12"/>
          </p:nvPr>
        </p:nvSpPr>
        <p:spPr/>
        <p:txBody>
          <a:bodyPr/>
          <a:lstStyle/>
          <a:p>
            <a:fld id="{2FF78E14-39A0-4BE9-BDEF-836D43A64AEE}" type="slidenum">
              <a:rPr lang="bg-BG" smtClean="0"/>
              <a:t>‹#›</a:t>
            </a:fld>
            <a:endParaRPr lang="bg-BG"/>
          </a:p>
        </p:txBody>
      </p:sp>
    </p:spTree>
    <p:extLst>
      <p:ext uri="{BB962C8B-B14F-4D97-AF65-F5344CB8AC3E}">
        <p14:creationId xmlns:p14="http://schemas.microsoft.com/office/powerpoint/2010/main" val="24854138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bg-BG"/>
          </a:p>
        </p:txBody>
      </p:sp>
      <p:sp>
        <p:nvSpPr>
          <p:cNvPr id="3" name="Date Placeholder 2"/>
          <p:cNvSpPr>
            <a:spLocks noGrp="1"/>
          </p:cNvSpPr>
          <p:nvPr>
            <p:ph type="dt" sz="half" idx="10"/>
          </p:nvPr>
        </p:nvSpPr>
        <p:spPr/>
        <p:txBody>
          <a:bodyPr/>
          <a:lstStyle/>
          <a:p>
            <a:fld id="{522CCB5F-2B28-4E58-8987-F88A88ED71D0}" type="datetimeFigureOut">
              <a:rPr lang="bg-BG" smtClean="0"/>
              <a:t>28.4.2015 г.</a:t>
            </a:fld>
            <a:endParaRPr lang="bg-BG"/>
          </a:p>
        </p:txBody>
      </p:sp>
      <p:sp>
        <p:nvSpPr>
          <p:cNvPr id="4" name="Footer Placeholder 3"/>
          <p:cNvSpPr>
            <a:spLocks noGrp="1"/>
          </p:cNvSpPr>
          <p:nvPr>
            <p:ph type="ftr" sz="quarter" idx="11"/>
          </p:nvPr>
        </p:nvSpPr>
        <p:spPr/>
        <p:txBody>
          <a:bodyPr/>
          <a:lstStyle/>
          <a:p>
            <a:endParaRPr lang="bg-BG"/>
          </a:p>
        </p:txBody>
      </p:sp>
      <p:sp>
        <p:nvSpPr>
          <p:cNvPr id="5" name="Slide Number Placeholder 4"/>
          <p:cNvSpPr>
            <a:spLocks noGrp="1"/>
          </p:cNvSpPr>
          <p:nvPr>
            <p:ph type="sldNum" sz="quarter" idx="12"/>
          </p:nvPr>
        </p:nvSpPr>
        <p:spPr/>
        <p:txBody>
          <a:bodyPr/>
          <a:lstStyle/>
          <a:p>
            <a:fld id="{2FF78E14-39A0-4BE9-BDEF-836D43A64AEE}" type="slidenum">
              <a:rPr lang="bg-BG" smtClean="0"/>
              <a:t>‹#›</a:t>
            </a:fld>
            <a:endParaRPr lang="bg-BG"/>
          </a:p>
        </p:txBody>
      </p:sp>
    </p:spTree>
    <p:extLst>
      <p:ext uri="{BB962C8B-B14F-4D97-AF65-F5344CB8AC3E}">
        <p14:creationId xmlns:p14="http://schemas.microsoft.com/office/powerpoint/2010/main" val="38980848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22CCB5F-2B28-4E58-8987-F88A88ED71D0}" type="datetimeFigureOut">
              <a:rPr lang="bg-BG" smtClean="0"/>
              <a:t>28.4.2015 г.</a:t>
            </a:fld>
            <a:endParaRPr lang="bg-BG"/>
          </a:p>
        </p:txBody>
      </p:sp>
      <p:sp>
        <p:nvSpPr>
          <p:cNvPr id="3" name="Footer Placeholder 2"/>
          <p:cNvSpPr>
            <a:spLocks noGrp="1"/>
          </p:cNvSpPr>
          <p:nvPr>
            <p:ph type="ftr" sz="quarter" idx="11"/>
          </p:nvPr>
        </p:nvSpPr>
        <p:spPr/>
        <p:txBody>
          <a:bodyPr/>
          <a:lstStyle/>
          <a:p>
            <a:endParaRPr lang="bg-BG"/>
          </a:p>
        </p:txBody>
      </p:sp>
      <p:sp>
        <p:nvSpPr>
          <p:cNvPr id="4" name="Slide Number Placeholder 3"/>
          <p:cNvSpPr>
            <a:spLocks noGrp="1"/>
          </p:cNvSpPr>
          <p:nvPr>
            <p:ph type="sldNum" sz="quarter" idx="12"/>
          </p:nvPr>
        </p:nvSpPr>
        <p:spPr/>
        <p:txBody>
          <a:bodyPr/>
          <a:lstStyle/>
          <a:p>
            <a:fld id="{2FF78E14-39A0-4BE9-BDEF-836D43A64AEE}" type="slidenum">
              <a:rPr lang="bg-BG" smtClean="0"/>
              <a:t>‹#›</a:t>
            </a:fld>
            <a:endParaRPr lang="bg-BG"/>
          </a:p>
        </p:txBody>
      </p:sp>
    </p:spTree>
    <p:extLst>
      <p:ext uri="{BB962C8B-B14F-4D97-AF65-F5344CB8AC3E}">
        <p14:creationId xmlns:p14="http://schemas.microsoft.com/office/powerpoint/2010/main" val="18180548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bg-BG"/>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bg-BG"/>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22CCB5F-2B28-4E58-8987-F88A88ED71D0}" type="datetimeFigureOut">
              <a:rPr lang="bg-BG" smtClean="0"/>
              <a:t>28.4.2015 г.</a:t>
            </a:fld>
            <a:endParaRPr lang="bg-BG"/>
          </a:p>
        </p:txBody>
      </p:sp>
      <p:sp>
        <p:nvSpPr>
          <p:cNvPr id="6" name="Footer Placeholder 5"/>
          <p:cNvSpPr>
            <a:spLocks noGrp="1"/>
          </p:cNvSpPr>
          <p:nvPr>
            <p:ph type="ftr" sz="quarter" idx="11"/>
          </p:nvPr>
        </p:nvSpPr>
        <p:spPr/>
        <p:txBody>
          <a:bodyPr/>
          <a:lstStyle/>
          <a:p>
            <a:endParaRPr lang="bg-BG"/>
          </a:p>
        </p:txBody>
      </p:sp>
      <p:sp>
        <p:nvSpPr>
          <p:cNvPr id="7" name="Slide Number Placeholder 6"/>
          <p:cNvSpPr>
            <a:spLocks noGrp="1"/>
          </p:cNvSpPr>
          <p:nvPr>
            <p:ph type="sldNum" sz="quarter" idx="12"/>
          </p:nvPr>
        </p:nvSpPr>
        <p:spPr/>
        <p:txBody>
          <a:bodyPr/>
          <a:lstStyle/>
          <a:p>
            <a:fld id="{2FF78E14-39A0-4BE9-BDEF-836D43A64AEE}" type="slidenum">
              <a:rPr lang="bg-BG" smtClean="0"/>
              <a:t>‹#›</a:t>
            </a:fld>
            <a:endParaRPr lang="bg-BG"/>
          </a:p>
        </p:txBody>
      </p:sp>
    </p:spTree>
    <p:extLst>
      <p:ext uri="{BB962C8B-B14F-4D97-AF65-F5344CB8AC3E}">
        <p14:creationId xmlns:p14="http://schemas.microsoft.com/office/powerpoint/2010/main" val="28330036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bg-BG"/>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bg-BG"/>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22CCB5F-2B28-4E58-8987-F88A88ED71D0}" type="datetimeFigureOut">
              <a:rPr lang="bg-BG" smtClean="0"/>
              <a:t>28.4.2015 г.</a:t>
            </a:fld>
            <a:endParaRPr lang="bg-BG"/>
          </a:p>
        </p:txBody>
      </p:sp>
      <p:sp>
        <p:nvSpPr>
          <p:cNvPr id="6" name="Footer Placeholder 5"/>
          <p:cNvSpPr>
            <a:spLocks noGrp="1"/>
          </p:cNvSpPr>
          <p:nvPr>
            <p:ph type="ftr" sz="quarter" idx="11"/>
          </p:nvPr>
        </p:nvSpPr>
        <p:spPr/>
        <p:txBody>
          <a:bodyPr/>
          <a:lstStyle/>
          <a:p>
            <a:endParaRPr lang="bg-BG"/>
          </a:p>
        </p:txBody>
      </p:sp>
      <p:sp>
        <p:nvSpPr>
          <p:cNvPr id="7" name="Slide Number Placeholder 6"/>
          <p:cNvSpPr>
            <a:spLocks noGrp="1"/>
          </p:cNvSpPr>
          <p:nvPr>
            <p:ph type="sldNum" sz="quarter" idx="12"/>
          </p:nvPr>
        </p:nvSpPr>
        <p:spPr/>
        <p:txBody>
          <a:bodyPr/>
          <a:lstStyle/>
          <a:p>
            <a:fld id="{2FF78E14-39A0-4BE9-BDEF-836D43A64AEE}" type="slidenum">
              <a:rPr lang="bg-BG" smtClean="0"/>
              <a:t>‹#›</a:t>
            </a:fld>
            <a:endParaRPr lang="bg-BG"/>
          </a:p>
        </p:txBody>
      </p:sp>
    </p:spTree>
    <p:extLst>
      <p:ext uri="{BB962C8B-B14F-4D97-AF65-F5344CB8AC3E}">
        <p14:creationId xmlns:p14="http://schemas.microsoft.com/office/powerpoint/2010/main" val="36673360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bg-BG"/>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bg-BG"/>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22CCB5F-2B28-4E58-8987-F88A88ED71D0}" type="datetimeFigureOut">
              <a:rPr lang="bg-BG" smtClean="0"/>
              <a:t>28.4.2015 г.</a:t>
            </a:fld>
            <a:endParaRPr lang="bg-BG"/>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bg-BG"/>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FF78E14-39A0-4BE9-BDEF-836D43A64AEE}" type="slidenum">
              <a:rPr lang="bg-BG" smtClean="0"/>
              <a:t>‹#›</a:t>
            </a:fld>
            <a:endParaRPr lang="bg-BG"/>
          </a:p>
        </p:txBody>
      </p:sp>
    </p:spTree>
    <p:extLst>
      <p:ext uri="{BB962C8B-B14F-4D97-AF65-F5344CB8AC3E}">
        <p14:creationId xmlns:p14="http://schemas.microsoft.com/office/powerpoint/2010/main" val="2349047138"/>
      </p:ext>
    </p:extLst>
  </p:cSld>
  <p:clrMap bg1="lt1" tx1="dk1" bg2="lt2" tx2="dk2" accent1="accent1" accent2="accent2" accent3="accent3" accent4="accent4" accent5="accent5" accent6="accent6" hlink="hlink" folHlink="folHlink"/>
  <p:sldLayoutIdLst>
    <p:sldLayoutId id="2147483811" r:id="rId1"/>
    <p:sldLayoutId id="2147483812" r:id="rId2"/>
    <p:sldLayoutId id="2147483813" r:id="rId3"/>
    <p:sldLayoutId id="2147483814" r:id="rId4"/>
    <p:sldLayoutId id="2147483815" r:id="rId5"/>
    <p:sldLayoutId id="2147483816" r:id="rId6"/>
    <p:sldLayoutId id="2147483817" r:id="rId7"/>
    <p:sldLayoutId id="2147483818" r:id="rId8"/>
    <p:sldLayoutId id="2147483819" r:id="rId9"/>
    <p:sldLayoutId id="2147483820" r:id="rId10"/>
    <p:sldLayoutId id="2147483821" r:id="rId11"/>
    <p:sldLayoutId id="2147483822" r:id="rId12"/>
    <p:sldLayoutId id="2147483823" r:id="rId1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bg-BG"/>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customXml" Target="../ink/ink1.xml"/><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3.emf"/></Relationships>
</file>

<file path=ppt/slides/_rels/slide19.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customXml" Target="../ink/ink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tmp"/><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4800" dirty="0">
                <a:solidFill>
                  <a:schemeClr val="tx1"/>
                </a:solidFill>
              </a:rPr>
              <a:t>Windows</a:t>
            </a:r>
            <a:r>
              <a:rPr lang="bg-BG" sz="4800" dirty="0">
                <a:solidFill>
                  <a:schemeClr val="tx1"/>
                </a:solidFill>
              </a:rPr>
              <a:t> </a:t>
            </a:r>
            <a:r>
              <a:rPr lang="en-US" sz="4800" dirty="0" smtClean="0">
                <a:solidFill>
                  <a:schemeClr val="tx1"/>
                </a:solidFill>
              </a:rPr>
              <a:t>OS Security</a:t>
            </a:r>
            <a:endParaRPr lang="en-US" sz="4800" dirty="0">
              <a:solidFill>
                <a:schemeClr val="tx1"/>
              </a:solidFill>
            </a:endParaRPr>
          </a:p>
        </p:txBody>
      </p:sp>
      <p:sp>
        <p:nvSpPr>
          <p:cNvPr id="3" name="Subtitle 2"/>
          <p:cNvSpPr>
            <a:spLocks noGrp="1"/>
          </p:cNvSpPr>
          <p:nvPr>
            <p:ph type="subTitle" idx="1"/>
          </p:nvPr>
        </p:nvSpPr>
        <p:spPr/>
        <p:txBody>
          <a:bodyPr/>
          <a:lstStyle/>
          <a:p>
            <a:r>
              <a:rPr lang="en-US" dirty="0" smtClean="0">
                <a:solidFill>
                  <a:schemeClr val="tx1"/>
                </a:solidFill>
              </a:rPr>
              <a:t>Internet Information Server (IIS) Security</a:t>
            </a:r>
            <a:endParaRPr lang="en-US" dirty="0">
              <a:solidFill>
                <a:schemeClr val="tx1"/>
              </a:solidFill>
            </a:endParaRPr>
          </a:p>
        </p:txBody>
      </p:sp>
      <p:sp>
        <p:nvSpPr>
          <p:cNvPr id="5" name="Text Placeholder 4"/>
          <p:cNvSpPr>
            <a:spLocks noGrp="1"/>
          </p:cNvSpPr>
          <p:nvPr>
            <p:ph type="body" sz="quarter" idx="10"/>
          </p:nvPr>
        </p:nvSpPr>
        <p:spPr>
          <a:xfrm>
            <a:off x="609600" y="5265850"/>
            <a:ext cx="4470400" cy="480131"/>
          </a:xfrm>
        </p:spPr>
        <p:txBody>
          <a:bodyPr/>
          <a:lstStyle/>
          <a:p>
            <a:endParaRPr lang="en-US" dirty="0"/>
          </a:p>
        </p:txBody>
      </p:sp>
      <p:sp>
        <p:nvSpPr>
          <p:cNvPr id="6" name="Text Placeholder 5"/>
          <p:cNvSpPr>
            <a:spLocks noGrp="1"/>
          </p:cNvSpPr>
          <p:nvPr>
            <p:ph type="body" sz="quarter" idx="12"/>
          </p:nvPr>
        </p:nvSpPr>
        <p:spPr/>
        <p:txBody>
          <a:bodyPr/>
          <a:lstStyle/>
          <a:p>
            <a:endParaRPr lang="en-US"/>
          </a:p>
        </p:txBody>
      </p:sp>
      <p:sp>
        <p:nvSpPr>
          <p:cNvPr id="7" name="Text Placeholder 6"/>
          <p:cNvSpPr>
            <a:spLocks noGrp="1"/>
          </p:cNvSpPr>
          <p:nvPr>
            <p:ph type="body" sz="quarter" idx="11"/>
          </p:nvPr>
        </p:nvSpPr>
        <p:spPr/>
        <p:txBody>
          <a:bodyPr/>
          <a:lstStyle/>
          <a:p>
            <a:endParaRPr lang="en-US"/>
          </a:p>
        </p:txBody>
      </p:sp>
    </p:spTree>
    <p:extLst>
      <p:ext uri="{BB962C8B-B14F-4D97-AF65-F5344CB8AC3E}">
        <p14:creationId xmlns:p14="http://schemas.microsoft.com/office/powerpoint/2010/main" val="20707685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IIS </a:t>
            </a:r>
            <a:r>
              <a:rPr lang="en-US" dirty="0" err="1" smtClean="0"/>
              <a:t>AppPools</a:t>
            </a:r>
            <a:endParaRPr lang="en-US" dirty="0"/>
          </a:p>
        </p:txBody>
      </p:sp>
      <p:sp>
        <p:nvSpPr>
          <p:cNvPr id="3" name="Content Placeholder 2"/>
          <p:cNvSpPr>
            <a:spLocks noGrp="1"/>
          </p:cNvSpPr>
          <p:nvPr>
            <p:ph idx="1"/>
          </p:nvPr>
        </p:nvSpPr>
        <p:spPr>
          <a:xfrm>
            <a:off x="1104293" y="1780544"/>
            <a:ext cx="8946541" cy="4195481"/>
          </a:xfrm>
        </p:spPr>
        <p:txBody>
          <a:bodyPr>
            <a:normAutofit lnSpcReduction="10000"/>
          </a:bodyPr>
          <a:lstStyle/>
          <a:p>
            <a:r>
              <a:rPr lang="en-US" dirty="0" smtClean="0"/>
              <a:t>What is an IIS </a:t>
            </a:r>
            <a:r>
              <a:rPr lang="en-US" dirty="0" err="1" smtClean="0"/>
              <a:t>AppPool</a:t>
            </a:r>
            <a:endParaRPr lang="en-US" dirty="0" smtClean="0"/>
          </a:p>
          <a:p>
            <a:pPr lvl="1"/>
            <a:r>
              <a:rPr lang="en-US" dirty="0"/>
              <a:t>Application </a:t>
            </a:r>
            <a:r>
              <a:rPr lang="en-US" dirty="0" smtClean="0"/>
              <a:t>pools host one or more web applications </a:t>
            </a:r>
          </a:p>
          <a:p>
            <a:pPr lvl="1"/>
            <a:r>
              <a:rPr lang="en-US" dirty="0" smtClean="0"/>
              <a:t>Worker Process share </a:t>
            </a:r>
            <a:r>
              <a:rPr lang="en-US" dirty="0"/>
              <a:t>the same </a:t>
            </a:r>
            <a:r>
              <a:rPr lang="en-US" dirty="0" smtClean="0"/>
              <a:t>configuration</a:t>
            </a:r>
          </a:p>
          <a:p>
            <a:pPr lvl="1"/>
            <a:r>
              <a:rPr lang="en-US" dirty="0"/>
              <a:t>E</a:t>
            </a:r>
            <a:r>
              <a:rPr lang="en-US" dirty="0" smtClean="0"/>
              <a:t>nables applications isolation for </a:t>
            </a:r>
            <a:r>
              <a:rPr lang="en-US" dirty="0"/>
              <a:t>better security</a:t>
            </a:r>
            <a:endParaRPr lang="en-US" dirty="0" smtClean="0"/>
          </a:p>
          <a:p>
            <a:r>
              <a:rPr lang="en-US" dirty="0"/>
              <a:t>You can </a:t>
            </a:r>
            <a:r>
              <a:rPr lang="en-US" dirty="0" smtClean="0"/>
              <a:t>configure Web </a:t>
            </a:r>
            <a:r>
              <a:rPr lang="en-US" dirty="0"/>
              <a:t>applications to run </a:t>
            </a:r>
            <a:r>
              <a:rPr lang="en-US" dirty="0" smtClean="0"/>
              <a:t>in:</a:t>
            </a:r>
          </a:p>
          <a:p>
            <a:pPr lvl="1"/>
            <a:r>
              <a:rPr lang="en-US" dirty="0" smtClean="0"/>
              <a:t>Default </a:t>
            </a:r>
            <a:r>
              <a:rPr lang="en-US" dirty="0"/>
              <a:t>application </a:t>
            </a:r>
            <a:r>
              <a:rPr lang="en-US" dirty="0" smtClean="0"/>
              <a:t>pools</a:t>
            </a:r>
          </a:p>
          <a:p>
            <a:pPr lvl="1"/>
            <a:r>
              <a:rPr lang="en-US" dirty="0" smtClean="0"/>
              <a:t>You </a:t>
            </a:r>
            <a:r>
              <a:rPr lang="en-US" dirty="0"/>
              <a:t>can create </a:t>
            </a:r>
            <a:r>
              <a:rPr lang="en-US" dirty="0" smtClean="0"/>
              <a:t>a new </a:t>
            </a:r>
            <a:r>
              <a:rPr lang="en-US" dirty="0" err="1" smtClean="0"/>
              <a:t>AppPool</a:t>
            </a:r>
            <a:endParaRPr lang="en-US" dirty="0"/>
          </a:p>
          <a:p>
            <a:r>
              <a:rPr lang="en-US" dirty="0" err="1" smtClean="0"/>
              <a:t>AppPool</a:t>
            </a:r>
            <a:r>
              <a:rPr lang="en-US" dirty="0" smtClean="0"/>
              <a:t> Identity</a:t>
            </a:r>
          </a:p>
          <a:p>
            <a:pPr lvl="1"/>
            <a:r>
              <a:rPr lang="en-US" dirty="0" smtClean="0"/>
              <a:t>Identity </a:t>
            </a:r>
            <a:r>
              <a:rPr lang="en-US" dirty="0"/>
              <a:t>under which worker processes in the application pool will </a:t>
            </a:r>
            <a:r>
              <a:rPr lang="en-US" dirty="0" smtClean="0"/>
              <a:t>run</a:t>
            </a:r>
          </a:p>
          <a:p>
            <a:pPr lvl="1"/>
            <a:r>
              <a:rPr lang="en-US" dirty="0" smtClean="0"/>
              <a:t>You can create custom user account</a:t>
            </a:r>
          </a:p>
        </p:txBody>
      </p:sp>
      <p:sp>
        <p:nvSpPr>
          <p:cNvPr id="4" name="Slide Number Placeholder 3"/>
          <p:cNvSpPr>
            <a:spLocks noGrp="1"/>
          </p:cNvSpPr>
          <p:nvPr>
            <p:ph type="sldNum" sz="quarter" idx="12"/>
          </p:nvPr>
        </p:nvSpPr>
        <p:spPr/>
        <p:txBody>
          <a:bodyPr/>
          <a:lstStyle/>
          <a:p>
            <a:pPr>
              <a:defRPr/>
            </a:pPr>
            <a:fld id="{58452FF4-89E3-4D1B-9927-2DBDC00E58D7}" type="slidenum">
              <a:rPr lang="en-US" smtClean="0"/>
              <a:pPr>
                <a:defRPr/>
              </a:pPr>
              <a:t>10</a:t>
            </a:fld>
            <a:endParaRPr lang="en-US" dirty="0"/>
          </a:p>
        </p:txBody>
      </p:sp>
    </p:spTree>
    <p:extLst>
      <p:ext uri="{BB962C8B-B14F-4D97-AF65-F5344CB8AC3E}">
        <p14:creationId xmlns:p14="http://schemas.microsoft.com/office/powerpoint/2010/main" val="113140801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ASP.NET Impersonation</a:t>
            </a:r>
            <a:endParaRPr lang="bg-BG" dirty="0"/>
          </a:p>
        </p:txBody>
      </p:sp>
      <p:sp>
        <p:nvSpPr>
          <p:cNvPr id="3" name="Content Placeholder 2"/>
          <p:cNvSpPr>
            <a:spLocks noGrp="1"/>
          </p:cNvSpPr>
          <p:nvPr>
            <p:ph idx="1"/>
          </p:nvPr>
        </p:nvSpPr>
        <p:spPr/>
        <p:txBody>
          <a:bodyPr/>
          <a:lstStyle/>
          <a:p>
            <a:r>
              <a:rPr lang="en-US" dirty="0"/>
              <a:t>Impersonation is the ability of a thread to execute using different security </a:t>
            </a:r>
            <a:r>
              <a:rPr lang="en-US" dirty="0" smtClean="0"/>
              <a:t>context</a:t>
            </a:r>
          </a:p>
          <a:p>
            <a:r>
              <a:rPr lang="en-US" dirty="0" smtClean="0"/>
              <a:t>Typically</a:t>
            </a:r>
            <a:r>
              <a:rPr lang="en-US" dirty="0"/>
              <a:t>, </a:t>
            </a:r>
            <a:r>
              <a:rPr lang="en-US" dirty="0" smtClean="0"/>
              <a:t>this </a:t>
            </a:r>
            <a:r>
              <a:rPr lang="en-US" dirty="0"/>
              <a:t>allows the server thread to act on behalf of </a:t>
            </a:r>
            <a:r>
              <a:rPr lang="en-US" dirty="0" smtClean="0"/>
              <a:t>a client user when access objects</a:t>
            </a:r>
          </a:p>
          <a:p>
            <a:r>
              <a:rPr lang="en-US" dirty="0"/>
              <a:t>By </a:t>
            </a:r>
            <a:r>
              <a:rPr lang="en-US" dirty="0" smtClean="0"/>
              <a:t>default, it is disabled</a:t>
            </a:r>
            <a:endParaRPr lang="en-US" dirty="0"/>
          </a:p>
          <a:p>
            <a:r>
              <a:rPr lang="en-US" dirty="0" smtClean="0"/>
              <a:t>You can also programmatically impersonate users</a:t>
            </a:r>
            <a:endParaRPr lang="bg-BG" dirty="0"/>
          </a:p>
        </p:txBody>
      </p:sp>
    </p:spTree>
    <p:extLst>
      <p:ext uri="{BB962C8B-B14F-4D97-AF65-F5344CB8AC3E}">
        <p14:creationId xmlns:p14="http://schemas.microsoft.com/office/powerpoint/2010/main" val="135777042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dirty="0"/>
              <a:t>Authentication</a:t>
            </a:r>
            <a:endParaRPr lang="en-US" dirty="0"/>
          </a:p>
        </p:txBody>
      </p:sp>
      <p:sp>
        <p:nvSpPr>
          <p:cNvPr id="3" name="Subtitle 2"/>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240523254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Authentication Modules</a:t>
            </a:r>
            <a:endParaRPr lang="bg-BG" dirty="0"/>
          </a:p>
        </p:txBody>
      </p:sp>
      <p:sp>
        <p:nvSpPr>
          <p:cNvPr id="3" name="Content Placeholder 2"/>
          <p:cNvSpPr>
            <a:spLocks noGrp="1"/>
          </p:cNvSpPr>
          <p:nvPr>
            <p:ph idx="1"/>
          </p:nvPr>
        </p:nvSpPr>
        <p:spPr/>
        <p:txBody>
          <a:bodyPr/>
          <a:lstStyle/>
          <a:p>
            <a:r>
              <a:rPr lang="en-US" dirty="0"/>
              <a:t>Anonymous </a:t>
            </a:r>
            <a:r>
              <a:rPr lang="en-US" dirty="0" smtClean="0"/>
              <a:t>Authentication</a:t>
            </a:r>
          </a:p>
          <a:p>
            <a:r>
              <a:rPr lang="en-US" dirty="0" smtClean="0"/>
              <a:t>Basic Authentication</a:t>
            </a:r>
          </a:p>
          <a:p>
            <a:r>
              <a:rPr lang="en-US" dirty="0" smtClean="0"/>
              <a:t>Digest Authentication</a:t>
            </a:r>
          </a:p>
          <a:p>
            <a:r>
              <a:rPr lang="en-US" dirty="0" smtClean="0"/>
              <a:t>Forms Authentication</a:t>
            </a:r>
          </a:p>
          <a:p>
            <a:r>
              <a:rPr lang="en-US" dirty="0" smtClean="0"/>
              <a:t>Windows </a:t>
            </a:r>
            <a:r>
              <a:rPr lang="en-US" dirty="0"/>
              <a:t>Authentication</a:t>
            </a:r>
          </a:p>
          <a:p>
            <a:endParaRPr lang="bg-BG" dirty="0"/>
          </a:p>
        </p:txBody>
      </p:sp>
    </p:spTree>
    <p:extLst>
      <p:ext uri="{BB962C8B-B14F-4D97-AF65-F5344CB8AC3E}">
        <p14:creationId xmlns:p14="http://schemas.microsoft.com/office/powerpoint/2010/main" val="11573149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Windows Integrated Authentication</a:t>
            </a:r>
            <a:endParaRPr lang="bg-BG" dirty="0"/>
          </a:p>
        </p:txBody>
      </p:sp>
      <p:sp>
        <p:nvSpPr>
          <p:cNvPr id="3" name="Content Placeholder 2"/>
          <p:cNvSpPr>
            <a:spLocks noGrp="1"/>
          </p:cNvSpPr>
          <p:nvPr>
            <p:ph idx="1"/>
          </p:nvPr>
        </p:nvSpPr>
        <p:spPr>
          <a:xfrm>
            <a:off x="920579" y="1792673"/>
            <a:ext cx="10515600" cy="4351338"/>
          </a:xfrm>
        </p:spPr>
        <p:txBody>
          <a:bodyPr>
            <a:normAutofit lnSpcReduction="10000"/>
          </a:bodyPr>
          <a:lstStyle/>
          <a:p>
            <a:r>
              <a:rPr lang="en-US" dirty="0"/>
              <a:t>Encapsulate </a:t>
            </a:r>
            <a:r>
              <a:rPr lang="en-US" dirty="0" smtClean="0"/>
              <a:t>SSPI (</a:t>
            </a:r>
            <a:r>
              <a:rPr lang="en-US" dirty="0"/>
              <a:t>Security Support Provider </a:t>
            </a:r>
            <a:r>
              <a:rPr lang="en-US" dirty="0" smtClean="0"/>
              <a:t>Interface) authentication schema in HTTP Authorization/WWW-Authentication</a:t>
            </a:r>
          </a:p>
          <a:p>
            <a:r>
              <a:rPr lang="en-US" dirty="0" smtClean="0"/>
              <a:t>Supports Kerberos and NTLM</a:t>
            </a:r>
          </a:p>
          <a:p>
            <a:r>
              <a:rPr lang="en-US" dirty="0" smtClean="0"/>
              <a:t>Provides Single Sign On (SSO)</a:t>
            </a:r>
          </a:p>
          <a:p>
            <a:r>
              <a:rPr lang="en-US" dirty="0" smtClean="0"/>
              <a:t>Browser </a:t>
            </a:r>
          </a:p>
          <a:p>
            <a:pPr lvl="1"/>
            <a:r>
              <a:rPr lang="en-US" dirty="0" smtClean="0"/>
              <a:t>Internet Explorer</a:t>
            </a:r>
          </a:p>
          <a:p>
            <a:pPr lvl="1"/>
            <a:r>
              <a:rPr lang="en-US" dirty="0" smtClean="0"/>
              <a:t>Mozilla</a:t>
            </a:r>
          </a:p>
          <a:p>
            <a:pPr lvl="1"/>
            <a:r>
              <a:rPr lang="en-US" dirty="0" smtClean="0"/>
              <a:t>Chrome 8.0</a:t>
            </a:r>
          </a:p>
          <a:p>
            <a:pPr lvl="1"/>
            <a:r>
              <a:rPr lang="en-US" dirty="0" smtClean="0"/>
              <a:t>Safari</a:t>
            </a:r>
          </a:p>
          <a:p>
            <a:r>
              <a:rPr lang="en-US" dirty="0" smtClean="0"/>
              <a:t>Works only on Windows…….</a:t>
            </a:r>
            <a:endParaRPr lang="bg-BG" dirty="0"/>
          </a:p>
        </p:txBody>
      </p:sp>
    </p:spTree>
    <p:extLst>
      <p:ext uri="{BB962C8B-B14F-4D97-AF65-F5344CB8AC3E}">
        <p14:creationId xmlns:p14="http://schemas.microsoft.com/office/powerpoint/2010/main" val="154403202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dirty="0"/>
              <a:t>Creating a Managed Code </a:t>
            </a:r>
            <a:br>
              <a:rPr lang="en-US" dirty="0"/>
            </a:br>
            <a:r>
              <a:rPr lang="en-US" dirty="0"/>
              <a:t>IIS Module</a:t>
            </a:r>
          </a:p>
        </p:txBody>
      </p:sp>
      <p:sp>
        <p:nvSpPr>
          <p:cNvPr id="3" name="Subtitle 2"/>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8240347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Required Steps</a:t>
            </a:r>
            <a:endParaRPr lang="bg-BG" dirty="0"/>
          </a:p>
        </p:txBody>
      </p:sp>
      <p:sp>
        <p:nvSpPr>
          <p:cNvPr id="3" name="Content Placeholder 2"/>
          <p:cNvSpPr>
            <a:spLocks noGrp="1"/>
          </p:cNvSpPr>
          <p:nvPr>
            <p:ph idx="1"/>
          </p:nvPr>
        </p:nvSpPr>
        <p:spPr/>
        <p:txBody>
          <a:bodyPr/>
          <a:lstStyle/>
          <a:p>
            <a:r>
              <a:rPr lang="en-US" dirty="0" smtClean="0"/>
              <a:t>Create </a:t>
            </a:r>
            <a:r>
              <a:rPr lang="en-US" dirty="0"/>
              <a:t>class </a:t>
            </a:r>
            <a:r>
              <a:rPr lang="en-US" dirty="0" smtClean="0"/>
              <a:t>that implements </a:t>
            </a:r>
            <a:r>
              <a:rPr lang="en-US" dirty="0" err="1"/>
              <a:t>I</a:t>
            </a:r>
            <a:r>
              <a:rPr lang="en-US" dirty="0" err="1" smtClean="0"/>
              <a:t>HttpModule</a:t>
            </a:r>
            <a:endParaRPr lang="en-US" dirty="0"/>
          </a:p>
          <a:p>
            <a:r>
              <a:rPr lang="en-US" dirty="0"/>
              <a:t>Write code for the </a:t>
            </a:r>
            <a:r>
              <a:rPr lang="en-US" dirty="0" err="1"/>
              <a:t>Init</a:t>
            </a:r>
            <a:r>
              <a:rPr lang="en-US" dirty="0"/>
              <a:t> Method</a:t>
            </a:r>
          </a:p>
          <a:p>
            <a:r>
              <a:rPr lang="en-US" dirty="0"/>
              <a:t>Initialize module</a:t>
            </a:r>
          </a:p>
          <a:p>
            <a:r>
              <a:rPr lang="en-US" dirty="0"/>
              <a:t>Subscribe to events </a:t>
            </a:r>
          </a:p>
          <a:p>
            <a:r>
              <a:rPr lang="en-US" dirty="0"/>
              <a:t>Write code for the subscribed events</a:t>
            </a:r>
          </a:p>
          <a:p>
            <a:r>
              <a:rPr lang="en-US" dirty="0"/>
              <a:t>Implement the Dispose method (required)</a:t>
            </a:r>
          </a:p>
          <a:p>
            <a:r>
              <a:rPr lang="en-US" dirty="0"/>
              <a:t>Register the module in the </a:t>
            </a:r>
            <a:r>
              <a:rPr lang="en-US" dirty="0" err="1"/>
              <a:t>Web.config</a:t>
            </a:r>
            <a:r>
              <a:rPr lang="en-US" dirty="0"/>
              <a:t> or </a:t>
            </a:r>
            <a:r>
              <a:rPr lang="en-US" dirty="0" err="1"/>
              <a:t>Applicationhost.config</a:t>
            </a:r>
            <a:r>
              <a:rPr lang="en-US" dirty="0"/>
              <a:t> </a:t>
            </a:r>
            <a:r>
              <a:rPr lang="en-US" dirty="0" smtClean="0"/>
              <a:t>file</a:t>
            </a:r>
          </a:p>
        </p:txBody>
      </p:sp>
    </p:spTree>
    <p:extLst>
      <p:ext uri="{BB962C8B-B14F-4D97-AF65-F5344CB8AC3E}">
        <p14:creationId xmlns:p14="http://schemas.microsoft.com/office/powerpoint/2010/main" val="233169078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Creating a Class from </a:t>
            </a:r>
            <a:r>
              <a:rPr lang="en-US" dirty="0" err="1"/>
              <a:t>IHttpModule</a:t>
            </a:r>
            <a:endParaRPr lang="bg-BG" dirty="0"/>
          </a:p>
        </p:txBody>
      </p:sp>
      <p:sp>
        <p:nvSpPr>
          <p:cNvPr id="3" name="Content Placeholder 2"/>
          <p:cNvSpPr>
            <a:spLocks noGrp="1"/>
          </p:cNvSpPr>
          <p:nvPr>
            <p:ph idx="1"/>
          </p:nvPr>
        </p:nvSpPr>
        <p:spPr>
          <a:xfrm>
            <a:off x="1196501" y="2052918"/>
            <a:ext cx="10535055" cy="4195481"/>
          </a:xfrm>
        </p:spPr>
        <p:txBody>
          <a:bodyPr>
            <a:normAutofit/>
          </a:bodyPr>
          <a:lstStyle/>
          <a:p>
            <a:pPr>
              <a:lnSpc>
                <a:spcPct val="85000"/>
              </a:lnSpc>
              <a:buFont typeface="Arial" panose="020B0604020202020204" pitchFamily="34" charset="0"/>
              <a:buNone/>
            </a:pPr>
            <a:r>
              <a:rPr lang="en-US" altLang="zh-CN" sz="2800" dirty="0">
                <a:latin typeface="Consolas" panose="020B0609020204030204" pitchFamily="49" charset="0"/>
                <a:ea typeface="SimSun" panose="02010600030101010101" pitchFamily="2" charset="-122"/>
              </a:rPr>
              <a:t>public class </a:t>
            </a:r>
            <a:r>
              <a:rPr lang="en-US" altLang="zh-CN" sz="2800" dirty="0" err="1" smtClean="0">
                <a:latin typeface="Consolas" panose="020B0609020204030204" pitchFamily="49" charset="0"/>
                <a:ea typeface="SimSun" panose="02010600030101010101" pitchFamily="2" charset="-122"/>
              </a:rPr>
              <a:t>CustomAuthenticationModule</a:t>
            </a:r>
            <a:r>
              <a:rPr lang="en-US" altLang="zh-CN" sz="2800" dirty="0" smtClean="0">
                <a:latin typeface="Consolas" panose="020B0609020204030204" pitchFamily="49" charset="0"/>
                <a:ea typeface="SimSun" panose="02010600030101010101" pitchFamily="2" charset="-122"/>
              </a:rPr>
              <a:t> : </a:t>
            </a:r>
            <a:r>
              <a:rPr lang="en-US" altLang="zh-CN" sz="2800" dirty="0" err="1" smtClean="0">
                <a:latin typeface="Consolas" panose="020B0609020204030204" pitchFamily="49" charset="0"/>
                <a:ea typeface="SimSun" panose="02010600030101010101" pitchFamily="2" charset="-122"/>
              </a:rPr>
              <a:t>IHttpModule</a:t>
            </a:r>
            <a:r>
              <a:rPr lang="en-US" altLang="zh-CN" sz="2800" dirty="0" smtClean="0">
                <a:latin typeface="Consolas" panose="020B0609020204030204" pitchFamily="49" charset="0"/>
                <a:ea typeface="SimSun" panose="02010600030101010101" pitchFamily="2" charset="-122"/>
              </a:rPr>
              <a:t> </a:t>
            </a:r>
            <a:endParaRPr lang="en-US" altLang="zh-CN" sz="2800" dirty="0">
              <a:latin typeface="Consolas" panose="020B0609020204030204" pitchFamily="49" charset="0"/>
              <a:ea typeface="SimSun" panose="02010600030101010101" pitchFamily="2" charset="-122"/>
            </a:endParaRPr>
          </a:p>
          <a:p>
            <a:pPr>
              <a:lnSpc>
                <a:spcPct val="85000"/>
              </a:lnSpc>
              <a:buFont typeface="Arial" panose="020B0604020202020204" pitchFamily="34" charset="0"/>
              <a:buNone/>
            </a:pPr>
            <a:r>
              <a:rPr lang="en-US" altLang="zh-CN" sz="2800" dirty="0">
                <a:latin typeface="Consolas" panose="020B0609020204030204" pitchFamily="49" charset="0"/>
                <a:ea typeface="SimSun" panose="02010600030101010101" pitchFamily="2" charset="-122"/>
              </a:rPr>
              <a:t>{ </a:t>
            </a:r>
            <a:br>
              <a:rPr lang="en-US" altLang="zh-CN" sz="2800" dirty="0">
                <a:latin typeface="Consolas" panose="020B0609020204030204" pitchFamily="49" charset="0"/>
                <a:ea typeface="SimSun" panose="02010600030101010101" pitchFamily="2" charset="-122"/>
              </a:rPr>
            </a:br>
            <a:r>
              <a:rPr lang="en-US" altLang="zh-CN" sz="2800" dirty="0">
                <a:latin typeface="Consolas" panose="020B0609020204030204" pitchFamily="49" charset="0"/>
                <a:ea typeface="SimSun" panose="02010600030101010101" pitchFamily="2" charset="-122"/>
              </a:rPr>
              <a:t>void </a:t>
            </a:r>
            <a:r>
              <a:rPr lang="en-US" altLang="zh-CN" sz="2800" dirty="0" err="1">
                <a:latin typeface="Consolas" panose="020B0609020204030204" pitchFamily="49" charset="0"/>
                <a:ea typeface="SimSun" panose="02010600030101010101" pitchFamily="2" charset="-122"/>
              </a:rPr>
              <a:t>Init</a:t>
            </a:r>
            <a:r>
              <a:rPr lang="en-US" altLang="zh-CN" sz="2800" dirty="0">
                <a:latin typeface="Consolas" panose="020B0609020204030204" pitchFamily="49" charset="0"/>
                <a:ea typeface="SimSun" panose="02010600030101010101" pitchFamily="2" charset="-122"/>
              </a:rPr>
              <a:t>(</a:t>
            </a:r>
            <a:r>
              <a:rPr lang="en-US" altLang="zh-CN" sz="2800" dirty="0" err="1">
                <a:latin typeface="Consolas" panose="020B0609020204030204" pitchFamily="49" charset="0"/>
                <a:ea typeface="SimSun" panose="02010600030101010101" pitchFamily="2" charset="-122"/>
              </a:rPr>
              <a:t>HttpApplication</a:t>
            </a:r>
            <a:r>
              <a:rPr lang="en-US" altLang="zh-CN" sz="2800" dirty="0">
                <a:latin typeface="Consolas" panose="020B0609020204030204" pitchFamily="49" charset="0"/>
                <a:ea typeface="SimSun" panose="02010600030101010101" pitchFamily="2" charset="-122"/>
              </a:rPr>
              <a:t> context) </a:t>
            </a:r>
            <a:br>
              <a:rPr lang="en-US" altLang="zh-CN" sz="2800" dirty="0">
                <a:latin typeface="Consolas" panose="020B0609020204030204" pitchFamily="49" charset="0"/>
                <a:ea typeface="SimSun" panose="02010600030101010101" pitchFamily="2" charset="-122"/>
              </a:rPr>
            </a:br>
            <a:r>
              <a:rPr lang="en-US" altLang="zh-CN" sz="2800" dirty="0">
                <a:latin typeface="Consolas" panose="020B0609020204030204" pitchFamily="49" charset="0"/>
                <a:ea typeface="SimSun" panose="02010600030101010101" pitchFamily="2" charset="-122"/>
              </a:rPr>
              <a:t>{	 </a:t>
            </a:r>
            <a:br>
              <a:rPr lang="en-US" altLang="zh-CN" sz="2800" dirty="0">
                <a:latin typeface="Consolas" panose="020B0609020204030204" pitchFamily="49" charset="0"/>
                <a:ea typeface="SimSun" panose="02010600030101010101" pitchFamily="2" charset="-122"/>
              </a:rPr>
            </a:br>
            <a:r>
              <a:rPr lang="en-US" altLang="zh-CN" sz="2800" dirty="0">
                <a:latin typeface="Consolas" panose="020B0609020204030204" pitchFamily="49" charset="0"/>
                <a:ea typeface="SimSun" panose="02010600030101010101" pitchFamily="2" charset="-122"/>
              </a:rPr>
              <a:t>} </a:t>
            </a:r>
            <a:br>
              <a:rPr lang="en-US" altLang="zh-CN" sz="2800" dirty="0">
                <a:latin typeface="Consolas" panose="020B0609020204030204" pitchFamily="49" charset="0"/>
                <a:ea typeface="SimSun" panose="02010600030101010101" pitchFamily="2" charset="-122"/>
              </a:rPr>
            </a:br>
            <a:r>
              <a:rPr lang="en-US" altLang="zh-CN" sz="2800" dirty="0">
                <a:latin typeface="Consolas" panose="020B0609020204030204" pitchFamily="49" charset="0"/>
                <a:ea typeface="SimSun" panose="02010600030101010101" pitchFamily="2" charset="-122"/>
              </a:rPr>
              <a:t/>
            </a:r>
            <a:br>
              <a:rPr lang="en-US" altLang="zh-CN" sz="2800" dirty="0">
                <a:latin typeface="Consolas" panose="020B0609020204030204" pitchFamily="49" charset="0"/>
                <a:ea typeface="SimSun" panose="02010600030101010101" pitchFamily="2" charset="-122"/>
              </a:rPr>
            </a:br>
            <a:r>
              <a:rPr lang="en-US" altLang="zh-CN" sz="2800" dirty="0">
                <a:latin typeface="Consolas" panose="020B0609020204030204" pitchFamily="49" charset="0"/>
                <a:ea typeface="SimSun" panose="02010600030101010101" pitchFamily="2" charset="-122"/>
              </a:rPr>
              <a:t>void Dispose() </a:t>
            </a:r>
            <a:br>
              <a:rPr lang="en-US" altLang="zh-CN" sz="2800" dirty="0">
                <a:latin typeface="Consolas" panose="020B0609020204030204" pitchFamily="49" charset="0"/>
                <a:ea typeface="SimSun" panose="02010600030101010101" pitchFamily="2" charset="-122"/>
              </a:rPr>
            </a:br>
            <a:r>
              <a:rPr lang="en-US" altLang="zh-CN" sz="2800" dirty="0">
                <a:latin typeface="Consolas" panose="020B0609020204030204" pitchFamily="49" charset="0"/>
                <a:ea typeface="SimSun" panose="02010600030101010101" pitchFamily="2" charset="-122"/>
              </a:rPr>
              <a:t>{ </a:t>
            </a:r>
            <a:br>
              <a:rPr lang="en-US" altLang="zh-CN" sz="2800" dirty="0">
                <a:latin typeface="Consolas" panose="020B0609020204030204" pitchFamily="49" charset="0"/>
                <a:ea typeface="SimSun" panose="02010600030101010101" pitchFamily="2" charset="-122"/>
              </a:rPr>
            </a:br>
            <a:r>
              <a:rPr lang="en-US" altLang="zh-CN" sz="2800" dirty="0">
                <a:latin typeface="Consolas" panose="020B0609020204030204" pitchFamily="49" charset="0"/>
                <a:ea typeface="SimSun" panose="02010600030101010101" pitchFamily="2" charset="-122"/>
              </a:rPr>
              <a:t>} </a:t>
            </a:r>
          </a:p>
          <a:p>
            <a:pPr>
              <a:lnSpc>
                <a:spcPct val="85000"/>
              </a:lnSpc>
              <a:buFont typeface="Arial" panose="020B0604020202020204" pitchFamily="34" charset="0"/>
              <a:buNone/>
            </a:pPr>
            <a:r>
              <a:rPr lang="en-US" altLang="zh-CN" sz="2800" dirty="0">
                <a:latin typeface="Consolas" panose="020B0609020204030204" pitchFamily="49" charset="0"/>
                <a:ea typeface="SimSun" panose="02010600030101010101" pitchFamily="2" charset="-122"/>
              </a:rPr>
              <a:t>} </a:t>
            </a:r>
          </a:p>
          <a:p>
            <a:endParaRPr lang="bg-BG" dirty="0"/>
          </a:p>
        </p:txBody>
      </p:sp>
    </p:spTree>
    <p:extLst>
      <p:ext uri="{BB962C8B-B14F-4D97-AF65-F5344CB8AC3E}">
        <p14:creationId xmlns:p14="http://schemas.microsoft.com/office/powerpoint/2010/main" val="221970730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Integrated pipeline: Events</a:t>
            </a:r>
          </a:p>
        </p:txBody>
      </p:sp>
      <p:sp>
        <p:nvSpPr>
          <p:cNvPr id="3" name="Content Placeholder 2"/>
          <p:cNvSpPr>
            <a:spLocks noGrp="1"/>
          </p:cNvSpPr>
          <p:nvPr>
            <p:ph idx="1"/>
          </p:nvPr>
        </p:nvSpPr>
        <p:spPr>
          <a:xfrm>
            <a:off x="770831" y="1576262"/>
            <a:ext cx="3595148" cy="4195481"/>
          </a:xfrm>
        </p:spPr>
        <p:txBody>
          <a:bodyPr>
            <a:noAutofit/>
          </a:bodyPr>
          <a:lstStyle/>
          <a:p>
            <a:pPr>
              <a:buClr>
                <a:schemeClr val="accent1"/>
              </a:buClr>
              <a:buSzPct val="80000"/>
            </a:pPr>
            <a:r>
              <a:rPr lang="en-US" altLang="zh-CN" sz="1800" dirty="0">
                <a:ea typeface="SimSun" panose="02010600030101010101" pitchFamily="2" charset="-122"/>
              </a:rPr>
              <a:t>Request Events</a:t>
            </a:r>
          </a:p>
          <a:p>
            <a:pPr lvl="1">
              <a:spcBef>
                <a:spcPts val="1000"/>
              </a:spcBef>
              <a:buClr>
                <a:schemeClr val="accent1"/>
              </a:buClr>
              <a:buSzPct val="80000"/>
            </a:pPr>
            <a:r>
              <a:rPr lang="en-US" altLang="zh-CN" sz="1800" dirty="0">
                <a:ea typeface="SimSun" panose="02010600030101010101" pitchFamily="2" charset="-122"/>
              </a:rPr>
              <a:t>Begin</a:t>
            </a:r>
          </a:p>
          <a:p>
            <a:pPr lvl="1">
              <a:spcBef>
                <a:spcPts val="1000"/>
              </a:spcBef>
              <a:buClr>
                <a:schemeClr val="accent1"/>
              </a:buClr>
              <a:buSzPct val="80000"/>
            </a:pPr>
            <a:r>
              <a:rPr lang="en-US" altLang="zh-CN" sz="1800" dirty="0">
                <a:ea typeface="SimSun" panose="02010600030101010101" pitchFamily="2" charset="-122"/>
              </a:rPr>
              <a:t>Authenticate</a:t>
            </a:r>
          </a:p>
          <a:p>
            <a:pPr lvl="1">
              <a:spcBef>
                <a:spcPts val="1000"/>
              </a:spcBef>
              <a:buClr>
                <a:schemeClr val="accent1"/>
              </a:buClr>
              <a:buSzPct val="80000"/>
            </a:pPr>
            <a:r>
              <a:rPr lang="en-US" altLang="zh-CN" sz="1800" dirty="0">
                <a:ea typeface="SimSun" panose="02010600030101010101" pitchFamily="2" charset="-122"/>
              </a:rPr>
              <a:t>Authorize</a:t>
            </a:r>
          </a:p>
          <a:p>
            <a:pPr lvl="1">
              <a:spcBef>
                <a:spcPts val="1000"/>
              </a:spcBef>
              <a:buClr>
                <a:schemeClr val="accent1"/>
              </a:buClr>
              <a:buSzPct val="80000"/>
            </a:pPr>
            <a:r>
              <a:rPr lang="en-US" altLang="zh-CN" sz="1800" dirty="0">
                <a:ea typeface="SimSun" panose="02010600030101010101" pitchFamily="2" charset="-122"/>
              </a:rPr>
              <a:t>Resolve Cache</a:t>
            </a:r>
          </a:p>
          <a:p>
            <a:pPr lvl="1">
              <a:spcBef>
                <a:spcPts val="1000"/>
              </a:spcBef>
              <a:buClr>
                <a:schemeClr val="accent1"/>
              </a:buClr>
              <a:buSzPct val="80000"/>
            </a:pPr>
            <a:r>
              <a:rPr lang="en-US" altLang="zh-CN" sz="1800" dirty="0">
                <a:ea typeface="SimSun" panose="02010600030101010101" pitchFamily="2" charset="-122"/>
              </a:rPr>
              <a:t>Map Handler</a:t>
            </a:r>
          </a:p>
          <a:p>
            <a:pPr lvl="1">
              <a:spcBef>
                <a:spcPts val="1000"/>
              </a:spcBef>
              <a:buClr>
                <a:schemeClr val="accent1"/>
              </a:buClr>
              <a:buSzPct val="80000"/>
            </a:pPr>
            <a:r>
              <a:rPr lang="en-US" altLang="zh-CN" sz="1800" dirty="0">
                <a:ea typeface="SimSun" panose="02010600030101010101" pitchFamily="2" charset="-122"/>
              </a:rPr>
              <a:t>Acquire State</a:t>
            </a:r>
          </a:p>
          <a:p>
            <a:pPr lvl="1">
              <a:spcBef>
                <a:spcPts val="1000"/>
              </a:spcBef>
              <a:buClr>
                <a:schemeClr val="accent1"/>
              </a:buClr>
              <a:buSzPct val="80000"/>
            </a:pPr>
            <a:r>
              <a:rPr lang="en-US" altLang="zh-CN" sz="1800" dirty="0" err="1">
                <a:ea typeface="SimSun" panose="02010600030101010101" pitchFamily="2" charset="-122"/>
              </a:rPr>
              <a:t>PreExecute</a:t>
            </a:r>
            <a:r>
              <a:rPr lang="en-US" altLang="zh-CN" sz="1800" dirty="0">
                <a:ea typeface="SimSun" panose="02010600030101010101" pitchFamily="2" charset="-122"/>
              </a:rPr>
              <a:t> Handler</a:t>
            </a:r>
          </a:p>
          <a:p>
            <a:pPr lvl="1">
              <a:spcBef>
                <a:spcPts val="1000"/>
              </a:spcBef>
              <a:buClr>
                <a:schemeClr val="accent1"/>
              </a:buClr>
              <a:buSzPct val="80000"/>
            </a:pPr>
            <a:r>
              <a:rPr lang="en-US" altLang="zh-CN" sz="1800" dirty="0">
                <a:ea typeface="SimSun" panose="02010600030101010101" pitchFamily="2" charset="-122"/>
              </a:rPr>
              <a:t>Execute Handler</a:t>
            </a:r>
          </a:p>
          <a:p>
            <a:pPr lvl="1">
              <a:spcBef>
                <a:spcPts val="1000"/>
              </a:spcBef>
              <a:buClr>
                <a:schemeClr val="accent1"/>
              </a:buClr>
              <a:buSzPct val="80000"/>
            </a:pPr>
            <a:r>
              <a:rPr lang="en-US" altLang="zh-CN" sz="1800" dirty="0">
                <a:ea typeface="SimSun" panose="02010600030101010101" pitchFamily="2" charset="-122"/>
              </a:rPr>
              <a:t>Release State</a:t>
            </a:r>
          </a:p>
          <a:p>
            <a:pPr lvl="1">
              <a:spcBef>
                <a:spcPts val="1000"/>
              </a:spcBef>
              <a:buClr>
                <a:schemeClr val="accent1"/>
              </a:buClr>
              <a:buSzPct val="80000"/>
            </a:pPr>
            <a:r>
              <a:rPr lang="en-US" altLang="zh-CN" sz="1800" dirty="0">
                <a:ea typeface="SimSun" panose="02010600030101010101" pitchFamily="2" charset="-122"/>
              </a:rPr>
              <a:t>Update Cache</a:t>
            </a:r>
          </a:p>
          <a:p>
            <a:pPr lvl="1">
              <a:spcBef>
                <a:spcPts val="1000"/>
              </a:spcBef>
              <a:buClr>
                <a:schemeClr val="accent1"/>
              </a:buClr>
              <a:buSzPct val="80000"/>
            </a:pPr>
            <a:r>
              <a:rPr lang="en-US" altLang="zh-CN" sz="1800" dirty="0">
                <a:ea typeface="SimSun" panose="02010600030101010101" pitchFamily="2" charset="-122"/>
              </a:rPr>
              <a:t>Log</a:t>
            </a:r>
          </a:p>
          <a:p>
            <a:pPr lvl="1">
              <a:spcBef>
                <a:spcPts val="1000"/>
              </a:spcBef>
              <a:buClr>
                <a:schemeClr val="accent1"/>
              </a:buClr>
              <a:buSzPct val="80000"/>
            </a:pPr>
            <a:r>
              <a:rPr lang="en-US" altLang="zh-CN" sz="1800" dirty="0">
                <a:ea typeface="SimSun" panose="02010600030101010101" pitchFamily="2" charset="-122"/>
              </a:rPr>
              <a:t>End</a:t>
            </a:r>
          </a:p>
        </p:txBody>
      </p:sp>
      <p:sp>
        <p:nvSpPr>
          <p:cNvPr id="4" name="Content Placeholder 2"/>
          <p:cNvSpPr txBox="1">
            <a:spLocks/>
          </p:cNvSpPr>
          <p:nvPr/>
        </p:nvSpPr>
        <p:spPr>
          <a:xfrm>
            <a:off x="4226221" y="1576262"/>
            <a:ext cx="3595148" cy="4195481"/>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9pPr>
          </a:lstStyle>
          <a:p>
            <a:pPr marL="457200" indent="-228600" defTabSz="914400">
              <a:lnSpc>
                <a:spcPct val="90000"/>
              </a:lnSpc>
              <a:buFont typeface="Arial" panose="020B0604020202020204" pitchFamily="34" charset="0"/>
              <a:buChar char="•"/>
            </a:pPr>
            <a:r>
              <a:rPr lang="en-US" altLang="zh-CN" sz="1800" dirty="0">
                <a:latin typeface="+mn-lt"/>
                <a:ea typeface="SimSun" panose="02010600030101010101" pitchFamily="2" charset="-122"/>
                <a:cs typeface="+mn-cs"/>
              </a:rPr>
              <a:t>On Demand Events</a:t>
            </a:r>
          </a:p>
          <a:p>
            <a:pPr marL="800100" lvl="1" indent="-228600" defTabSz="914400">
              <a:lnSpc>
                <a:spcPct val="90000"/>
              </a:lnSpc>
              <a:buFont typeface="Arial" panose="020B0604020202020204" pitchFamily="34" charset="0"/>
              <a:buChar char="•"/>
            </a:pPr>
            <a:r>
              <a:rPr lang="en-US" altLang="zh-CN" dirty="0" err="1">
                <a:latin typeface="+mn-lt"/>
                <a:ea typeface="SimSun" panose="02010600030101010101" pitchFamily="2" charset="-122"/>
                <a:cs typeface="+mn-cs"/>
              </a:rPr>
              <a:t>SendResponse</a:t>
            </a:r>
            <a:endParaRPr lang="en-US" altLang="zh-CN" dirty="0">
              <a:latin typeface="+mn-lt"/>
              <a:ea typeface="SimSun" panose="02010600030101010101" pitchFamily="2" charset="-122"/>
              <a:cs typeface="+mn-cs"/>
            </a:endParaRPr>
          </a:p>
          <a:p>
            <a:pPr marL="800100" lvl="1" indent="-228600" defTabSz="914400">
              <a:lnSpc>
                <a:spcPct val="90000"/>
              </a:lnSpc>
              <a:buFont typeface="Arial" panose="020B0604020202020204" pitchFamily="34" charset="0"/>
              <a:buChar char="•"/>
            </a:pPr>
            <a:r>
              <a:rPr lang="en-US" altLang="zh-CN" dirty="0" err="1">
                <a:latin typeface="+mn-lt"/>
                <a:ea typeface="SimSun" panose="02010600030101010101" pitchFamily="2" charset="-122"/>
                <a:cs typeface="+mn-cs"/>
              </a:rPr>
              <a:t>ReadEntityBody</a:t>
            </a:r>
            <a:endParaRPr lang="en-US" altLang="zh-CN" dirty="0">
              <a:latin typeface="+mn-lt"/>
              <a:ea typeface="SimSun" panose="02010600030101010101" pitchFamily="2" charset="-122"/>
              <a:cs typeface="+mn-cs"/>
            </a:endParaRPr>
          </a:p>
          <a:p>
            <a:pPr marL="800100" lvl="1" indent="-228600" defTabSz="914400">
              <a:lnSpc>
                <a:spcPct val="90000"/>
              </a:lnSpc>
              <a:buFont typeface="Arial" panose="020B0604020202020204" pitchFamily="34" charset="0"/>
              <a:buChar char="•"/>
            </a:pPr>
            <a:r>
              <a:rPr lang="en-US" altLang="zh-CN" dirty="0" err="1">
                <a:latin typeface="+mn-lt"/>
                <a:ea typeface="SimSun" panose="02010600030101010101" pitchFamily="2" charset="-122"/>
                <a:cs typeface="+mn-cs"/>
              </a:rPr>
              <a:t>MapPath</a:t>
            </a:r>
            <a:endParaRPr lang="en-US" altLang="zh-CN" dirty="0">
              <a:latin typeface="+mn-lt"/>
              <a:ea typeface="SimSun" panose="02010600030101010101" pitchFamily="2" charset="-122"/>
              <a:cs typeface="+mn-cs"/>
            </a:endParaRPr>
          </a:p>
          <a:p>
            <a:endParaRPr lang="bg-BG" sz="2800" dirty="0"/>
          </a:p>
        </p:txBody>
      </p:sp>
      <p:sp>
        <p:nvSpPr>
          <p:cNvPr id="6" name="Content Placeholder 2"/>
          <p:cNvSpPr txBox="1">
            <a:spLocks/>
          </p:cNvSpPr>
          <p:nvPr/>
        </p:nvSpPr>
        <p:spPr>
          <a:xfrm>
            <a:off x="7681610" y="1576262"/>
            <a:ext cx="3595148" cy="4195481"/>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9pPr>
          </a:lstStyle>
          <a:p>
            <a:pPr marL="457200" indent="-228600" defTabSz="914400">
              <a:lnSpc>
                <a:spcPct val="90000"/>
              </a:lnSpc>
              <a:buFont typeface="Arial" panose="020B0604020202020204" pitchFamily="34" charset="0"/>
              <a:buChar char="•"/>
            </a:pPr>
            <a:r>
              <a:rPr lang="en-US" altLang="zh-CN" sz="1800" dirty="0">
                <a:latin typeface="+mn-lt"/>
                <a:ea typeface="SimSun" panose="02010600030101010101" pitchFamily="2" charset="-122"/>
                <a:cs typeface="+mn-cs"/>
              </a:rPr>
              <a:t>Global Events</a:t>
            </a:r>
          </a:p>
          <a:p>
            <a:pPr marL="800100" lvl="1" indent="-228600" defTabSz="914400">
              <a:lnSpc>
                <a:spcPct val="90000"/>
              </a:lnSpc>
              <a:buFont typeface="Arial" panose="020B0604020202020204" pitchFamily="34" charset="0"/>
              <a:buChar char="•"/>
            </a:pPr>
            <a:r>
              <a:rPr lang="en-US" altLang="zh-CN" dirty="0">
                <a:latin typeface="+mn-lt"/>
                <a:ea typeface="SimSun" panose="02010600030101010101" pitchFamily="2" charset="-122"/>
                <a:cs typeface="+mn-cs"/>
              </a:rPr>
              <a:t>Initialize / Shutdown</a:t>
            </a:r>
          </a:p>
          <a:p>
            <a:pPr marL="800100" lvl="1" indent="-228600" defTabSz="914400">
              <a:lnSpc>
                <a:spcPct val="90000"/>
              </a:lnSpc>
              <a:buFont typeface="Arial" panose="020B0604020202020204" pitchFamily="34" charset="0"/>
              <a:buChar char="•"/>
            </a:pPr>
            <a:r>
              <a:rPr lang="en-US" altLang="zh-CN" dirty="0" err="1">
                <a:latin typeface="+mn-lt"/>
                <a:ea typeface="SimSun" panose="02010600030101010101" pitchFamily="2" charset="-122"/>
                <a:cs typeface="+mn-cs"/>
              </a:rPr>
              <a:t>Config</a:t>
            </a:r>
            <a:r>
              <a:rPr lang="en-US" altLang="zh-CN" dirty="0">
                <a:latin typeface="+mn-lt"/>
                <a:ea typeface="SimSun" panose="02010600030101010101" pitchFamily="2" charset="-122"/>
                <a:cs typeface="+mn-cs"/>
              </a:rPr>
              <a:t> Change / File Change</a:t>
            </a:r>
          </a:p>
          <a:p>
            <a:pPr marL="800100" lvl="1" indent="-228600" defTabSz="914400">
              <a:lnSpc>
                <a:spcPct val="90000"/>
              </a:lnSpc>
              <a:buFont typeface="Arial" panose="020B0604020202020204" pitchFamily="34" charset="0"/>
              <a:buChar char="•"/>
            </a:pPr>
            <a:r>
              <a:rPr lang="en-US" altLang="zh-CN" dirty="0">
                <a:latin typeface="+mn-lt"/>
                <a:ea typeface="SimSun" panose="02010600030101010101" pitchFamily="2" charset="-122"/>
                <a:cs typeface="+mn-cs"/>
              </a:rPr>
              <a:t>Application Start / Stop</a:t>
            </a:r>
          </a:p>
          <a:p>
            <a:pPr marL="800100" lvl="1" indent="-228600" defTabSz="914400">
              <a:lnSpc>
                <a:spcPct val="90000"/>
              </a:lnSpc>
              <a:buFont typeface="Arial" panose="020B0604020202020204" pitchFamily="34" charset="0"/>
              <a:buChar char="•"/>
            </a:pPr>
            <a:r>
              <a:rPr lang="en-US" altLang="zh-CN" dirty="0">
                <a:latin typeface="+mn-lt"/>
                <a:ea typeface="SimSun" panose="02010600030101010101" pitchFamily="2" charset="-122"/>
                <a:cs typeface="+mn-cs"/>
              </a:rPr>
              <a:t>Health Check</a:t>
            </a:r>
          </a:p>
          <a:p>
            <a:pPr marL="800100" lvl="1" indent="-228600" defTabSz="914400">
              <a:lnSpc>
                <a:spcPct val="90000"/>
              </a:lnSpc>
              <a:buFont typeface="Arial" panose="020B0604020202020204" pitchFamily="34" charset="0"/>
              <a:buChar char="•"/>
            </a:pPr>
            <a:r>
              <a:rPr lang="en-US" altLang="zh-CN" dirty="0">
                <a:latin typeface="+mn-lt"/>
                <a:ea typeface="SimSun" panose="02010600030101010101" pitchFamily="2" charset="-122"/>
                <a:cs typeface="+mn-cs"/>
              </a:rPr>
              <a:t>Trace Event</a:t>
            </a:r>
          </a:p>
          <a:p>
            <a:pPr marL="800100" lvl="1" indent="-228600" defTabSz="914400">
              <a:lnSpc>
                <a:spcPct val="90000"/>
              </a:lnSpc>
              <a:buFont typeface="Arial" panose="020B0604020202020204" pitchFamily="34" charset="0"/>
              <a:buChar char="•"/>
            </a:pPr>
            <a:r>
              <a:rPr lang="en-US" altLang="zh-CN" dirty="0">
                <a:latin typeface="+mn-lt"/>
                <a:ea typeface="SimSun" panose="02010600030101010101" pitchFamily="2" charset="-122"/>
                <a:cs typeface="+mn-cs"/>
              </a:rPr>
              <a:t>More</a:t>
            </a:r>
          </a:p>
          <a:p>
            <a:endParaRPr lang="bg-BG" sz="2800" dirty="0"/>
          </a:p>
        </p:txBody>
      </p:sp>
      <mc:AlternateContent xmlns:mc="http://schemas.openxmlformats.org/markup-compatibility/2006">
        <mc:Choice xmlns:p14="http://schemas.microsoft.com/office/powerpoint/2010/main" Requires="p14">
          <p:contentPart p14:bwMode="auto" r:id="rId3">
            <p14:nvContentPartPr>
              <p14:cNvPr id="5" name="Ink 4"/>
              <p14:cNvContentPartPr/>
              <p14:nvPr/>
            </p14:nvContentPartPr>
            <p14:xfrm>
              <a:off x="916920" y="2035800"/>
              <a:ext cx="1202760" cy="4465440"/>
            </p14:xfrm>
          </p:contentPart>
        </mc:Choice>
        <mc:Fallback>
          <p:pic>
            <p:nvPicPr>
              <p:cNvPr id="5" name="Ink 4"/>
              <p:cNvPicPr/>
              <p:nvPr/>
            </p:nvPicPr>
            <p:blipFill>
              <a:blip r:embed="rId4"/>
              <a:stretch>
                <a:fillRect/>
              </a:stretch>
            </p:blipFill>
            <p:spPr>
              <a:xfrm>
                <a:off x="907560" y="2026440"/>
                <a:ext cx="1221480" cy="4484160"/>
              </a:xfrm>
              <a:prstGeom prst="rect">
                <a:avLst/>
              </a:prstGeom>
            </p:spPr>
          </p:pic>
        </mc:Fallback>
      </mc:AlternateContent>
    </p:spTree>
    <p:extLst>
      <p:ext uri="{BB962C8B-B14F-4D97-AF65-F5344CB8AC3E}">
        <p14:creationId xmlns:p14="http://schemas.microsoft.com/office/powerpoint/2010/main" val="221747526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Creating a Class from </a:t>
            </a:r>
            <a:r>
              <a:rPr lang="en-US" dirty="0" err="1"/>
              <a:t>IHttpModule</a:t>
            </a:r>
            <a:endParaRPr lang="bg-BG" dirty="0"/>
          </a:p>
        </p:txBody>
      </p:sp>
      <p:sp>
        <p:nvSpPr>
          <p:cNvPr id="3" name="Content Placeholder 2"/>
          <p:cNvSpPr>
            <a:spLocks noGrp="1"/>
          </p:cNvSpPr>
          <p:nvPr>
            <p:ph idx="1"/>
          </p:nvPr>
        </p:nvSpPr>
        <p:spPr>
          <a:xfrm>
            <a:off x="646111" y="1575882"/>
            <a:ext cx="11085445" cy="4672518"/>
          </a:xfrm>
        </p:spPr>
        <p:txBody>
          <a:bodyPr>
            <a:normAutofit fontScale="62500" lnSpcReduction="20000"/>
          </a:bodyPr>
          <a:lstStyle/>
          <a:p>
            <a:pPr marL="384909" indent="-384909" defTabSz="914253">
              <a:lnSpc>
                <a:spcPct val="85000"/>
              </a:lnSpc>
              <a:buFont typeface="Wingdings 2" pitchFamily="18" charset="2"/>
              <a:buNone/>
              <a:defRPr/>
            </a:pPr>
            <a:r>
              <a:rPr lang="en-US" dirty="0">
                <a:latin typeface="Consolas" pitchFamily="49" charset="0"/>
              </a:rPr>
              <a:t>public void </a:t>
            </a:r>
            <a:r>
              <a:rPr lang="en-US" dirty="0" err="1">
                <a:latin typeface="Consolas" pitchFamily="49" charset="0"/>
              </a:rPr>
              <a:t>Init</a:t>
            </a:r>
            <a:r>
              <a:rPr lang="en-US" dirty="0">
                <a:latin typeface="Consolas" pitchFamily="49" charset="0"/>
              </a:rPr>
              <a:t>(</a:t>
            </a:r>
            <a:r>
              <a:rPr lang="en-US" dirty="0" err="1">
                <a:solidFill>
                  <a:schemeClr val="accent5">
                    <a:lumMod val="75000"/>
                  </a:schemeClr>
                </a:solidFill>
                <a:latin typeface="Consolas" pitchFamily="49" charset="0"/>
              </a:rPr>
              <a:t>HttpApplication</a:t>
            </a:r>
            <a:r>
              <a:rPr lang="en-US" dirty="0">
                <a:latin typeface="Consolas" pitchFamily="49" charset="0"/>
              </a:rPr>
              <a:t> context)</a:t>
            </a:r>
          </a:p>
          <a:p>
            <a:pPr marL="384909" indent="-384909" defTabSz="914253">
              <a:lnSpc>
                <a:spcPct val="85000"/>
              </a:lnSpc>
              <a:buFont typeface="Wingdings 2" pitchFamily="18" charset="2"/>
              <a:buNone/>
              <a:defRPr/>
            </a:pPr>
            <a:r>
              <a:rPr lang="en-US" dirty="0">
                <a:latin typeface="Consolas" pitchFamily="49" charset="0"/>
              </a:rPr>
              <a:t>{</a:t>
            </a:r>
          </a:p>
          <a:p>
            <a:pPr marL="384909" indent="-384909" defTabSz="914253">
              <a:lnSpc>
                <a:spcPct val="85000"/>
              </a:lnSpc>
              <a:buFont typeface="Wingdings 2" pitchFamily="18" charset="2"/>
              <a:buNone/>
              <a:defRPr/>
            </a:pPr>
            <a:r>
              <a:rPr lang="en-US" dirty="0">
                <a:latin typeface="Consolas" pitchFamily="49" charset="0"/>
              </a:rPr>
              <a:t>   // </a:t>
            </a:r>
          </a:p>
          <a:p>
            <a:pPr marL="384909" indent="-384909" defTabSz="914253">
              <a:lnSpc>
                <a:spcPct val="85000"/>
              </a:lnSpc>
              <a:buFont typeface="Wingdings 2" pitchFamily="18" charset="2"/>
              <a:buNone/>
              <a:defRPr/>
            </a:pPr>
            <a:r>
              <a:rPr lang="en-US" dirty="0">
                <a:latin typeface="Consolas" pitchFamily="49" charset="0"/>
              </a:rPr>
              <a:t>   // Subscribe to the authenticate event to perform the </a:t>
            </a:r>
          </a:p>
          <a:p>
            <a:pPr marL="384909" indent="-384909" defTabSz="914253">
              <a:lnSpc>
                <a:spcPct val="85000"/>
              </a:lnSpc>
              <a:buFont typeface="Wingdings 2" pitchFamily="18" charset="2"/>
              <a:buNone/>
              <a:defRPr/>
            </a:pPr>
            <a:r>
              <a:rPr lang="en-US" dirty="0">
                <a:latin typeface="Consolas" pitchFamily="49" charset="0"/>
              </a:rPr>
              <a:t>   // authentication.</a:t>
            </a:r>
          </a:p>
          <a:p>
            <a:pPr marL="384909" indent="-384909" defTabSz="914253">
              <a:lnSpc>
                <a:spcPct val="85000"/>
              </a:lnSpc>
              <a:buFont typeface="Wingdings 2" pitchFamily="18" charset="2"/>
              <a:buNone/>
              <a:defRPr/>
            </a:pPr>
            <a:r>
              <a:rPr lang="en-US" dirty="0">
                <a:latin typeface="Consolas" pitchFamily="49" charset="0"/>
              </a:rPr>
              <a:t>   // </a:t>
            </a:r>
          </a:p>
          <a:p>
            <a:pPr marL="384909" indent="-384909" defTabSz="914253">
              <a:lnSpc>
                <a:spcPct val="85000"/>
              </a:lnSpc>
              <a:buFont typeface="Wingdings 2" pitchFamily="18" charset="2"/>
              <a:buNone/>
              <a:defRPr/>
            </a:pPr>
            <a:r>
              <a:rPr lang="en-US" dirty="0">
                <a:latin typeface="Consolas" pitchFamily="49" charset="0"/>
              </a:rPr>
              <a:t>   </a:t>
            </a:r>
            <a:r>
              <a:rPr lang="en-US" dirty="0" err="1">
                <a:latin typeface="Consolas" pitchFamily="49" charset="0"/>
              </a:rPr>
              <a:t>context.</a:t>
            </a:r>
            <a:r>
              <a:rPr lang="en-US" dirty="0" err="1">
                <a:solidFill>
                  <a:schemeClr val="accent5">
                    <a:lumMod val="75000"/>
                  </a:schemeClr>
                </a:solidFill>
                <a:latin typeface="Consolas" pitchFamily="49" charset="0"/>
              </a:rPr>
              <a:t>AuthenticateRequest</a:t>
            </a:r>
            <a:r>
              <a:rPr lang="en-US" dirty="0">
                <a:latin typeface="Consolas" pitchFamily="49" charset="0"/>
              </a:rPr>
              <a:t> += new</a:t>
            </a:r>
          </a:p>
          <a:p>
            <a:pPr marL="384909" indent="-384909" defTabSz="914253">
              <a:lnSpc>
                <a:spcPct val="85000"/>
              </a:lnSpc>
              <a:buFont typeface="Wingdings 2" pitchFamily="18" charset="2"/>
              <a:buNone/>
              <a:defRPr/>
            </a:pPr>
            <a:r>
              <a:rPr lang="en-US" dirty="0">
                <a:latin typeface="Consolas" pitchFamily="49" charset="0"/>
              </a:rPr>
              <a:t>                      </a:t>
            </a:r>
            <a:r>
              <a:rPr lang="en-US" dirty="0" err="1">
                <a:latin typeface="Consolas" pitchFamily="49" charset="0"/>
              </a:rPr>
              <a:t>EventHandler</a:t>
            </a:r>
            <a:r>
              <a:rPr lang="en-US" dirty="0">
                <a:latin typeface="Consolas" pitchFamily="49" charset="0"/>
              </a:rPr>
              <a:t>(</a:t>
            </a:r>
            <a:r>
              <a:rPr lang="en-US" dirty="0" err="1">
                <a:latin typeface="Consolas" pitchFamily="49" charset="0"/>
              </a:rPr>
              <a:t>this.AuthenticateUser</a:t>
            </a:r>
            <a:r>
              <a:rPr lang="en-US" dirty="0">
                <a:latin typeface="Consolas" pitchFamily="49" charset="0"/>
              </a:rPr>
              <a:t>);</a:t>
            </a:r>
          </a:p>
          <a:p>
            <a:pPr marL="384909" indent="-384909" defTabSz="914253">
              <a:lnSpc>
                <a:spcPct val="85000"/>
              </a:lnSpc>
              <a:buFont typeface="Wingdings 2" pitchFamily="18" charset="2"/>
              <a:buNone/>
              <a:defRPr/>
            </a:pPr>
            <a:r>
              <a:rPr lang="en-US" dirty="0">
                <a:latin typeface="Consolas" pitchFamily="49" charset="0"/>
              </a:rPr>
              <a:t>   // </a:t>
            </a:r>
          </a:p>
          <a:p>
            <a:pPr marL="384909" indent="-384909" defTabSz="914253">
              <a:lnSpc>
                <a:spcPct val="85000"/>
              </a:lnSpc>
              <a:buFont typeface="Wingdings 2" pitchFamily="18" charset="2"/>
              <a:buNone/>
              <a:defRPr/>
            </a:pPr>
            <a:r>
              <a:rPr lang="en-US" dirty="0">
                <a:latin typeface="Consolas" pitchFamily="49" charset="0"/>
              </a:rPr>
              <a:t>   // Subscribe to the </a:t>
            </a:r>
            <a:r>
              <a:rPr lang="en-US" dirty="0" err="1">
                <a:latin typeface="Consolas" pitchFamily="49" charset="0"/>
              </a:rPr>
              <a:t>EndRequest</a:t>
            </a:r>
            <a:r>
              <a:rPr lang="en-US" dirty="0">
                <a:latin typeface="Consolas" pitchFamily="49" charset="0"/>
              </a:rPr>
              <a:t> event to issue the </a:t>
            </a:r>
          </a:p>
          <a:p>
            <a:pPr marL="384909" indent="-384909" defTabSz="914253">
              <a:lnSpc>
                <a:spcPct val="85000"/>
              </a:lnSpc>
              <a:buFont typeface="Wingdings 2" pitchFamily="18" charset="2"/>
              <a:buNone/>
              <a:defRPr/>
            </a:pPr>
            <a:r>
              <a:rPr lang="en-US" dirty="0">
                <a:latin typeface="Consolas" pitchFamily="49" charset="0"/>
              </a:rPr>
              <a:t>   // challenge if necessary.</a:t>
            </a:r>
          </a:p>
          <a:p>
            <a:pPr marL="384909" indent="-384909" defTabSz="914253">
              <a:lnSpc>
                <a:spcPct val="85000"/>
              </a:lnSpc>
              <a:buFont typeface="Wingdings 2" pitchFamily="18" charset="2"/>
              <a:buNone/>
              <a:defRPr/>
            </a:pPr>
            <a:r>
              <a:rPr lang="en-US" dirty="0">
                <a:latin typeface="Consolas" pitchFamily="49" charset="0"/>
              </a:rPr>
              <a:t>   // </a:t>
            </a:r>
          </a:p>
          <a:p>
            <a:pPr marL="384909" indent="-384909" defTabSz="914253">
              <a:lnSpc>
                <a:spcPct val="85000"/>
              </a:lnSpc>
              <a:buFont typeface="Wingdings 2" pitchFamily="18" charset="2"/>
              <a:buNone/>
              <a:defRPr/>
            </a:pPr>
            <a:r>
              <a:rPr lang="en-US" dirty="0">
                <a:latin typeface="Consolas" pitchFamily="49" charset="0"/>
              </a:rPr>
              <a:t>   </a:t>
            </a:r>
            <a:r>
              <a:rPr lang="en-US" dirty="0" err="1">
                <a:latin typeface="Consolas" pitchFamily="49" charset="0"/>
              </a:rPr>
              <a:t>context.</a:t>
            </a:r>
            <a:r>
              <a:rPr lang="en-US" dirty="0" err="1">
                <a:solidFill>
                  <a:schemeClr val="accent5">
                    <a:lumMod val="75000"/>
                  </a:schemeClr>
                </a:solidFill>
                <a:latin typeface="Consolas" pitchFamily="49" charset="0"/>
              </a:rPr>
              <a:t>EndRequest</a:t>
            </a:r>
            <a:r>
              <a:rPr lang="en-US" dirty="0">
                <a:latin typeface="Consolas" pitchFamily="49" charset="0"/>
              </a:rPr>
              <a:t> += new </a:t>
            </a:r>
          </a:p>
          <a:p>
            <a:pPr marL="384909" indent="-384909" defTabSz="914253">
              <a:lnSpc>
                <a:spcPct val="85000"/>
              </a:lnSpc>
              <a:buFont typeface="Wingdings 2" pitchFamily="18" charset="2"/>
              <a:buNone/>
              <a:defRPr/>
            </a:pPr>
            <a:r>
              <a:rPr lang="en-US" dirty="0">
                <a:latin typeface="Consolas" pitchFamily="49" charset="0"/>
              </a:rPr>
              <a:t>                      </a:t>
            </a:r>
            <a:r>
              <a:rPr lang="en-US" dirty="0" err="1">
                <a:latin typeface="Consolas" pitchFamily="49" charset="0"/>
              </a:rPr>
              <a:t>EventHandler</a:t>
            </a:r>
            <a:r>
              <a:rPr lang="en-US" dirty="0">
                <a:latin typeface="Consolas" pitchFamily="49" charset="0"/>
              </a:rPr>
              <a:t>(</a:t>
            </a:r>
            <a:r>
              <a:rPr lang="en-US" dirty="0" err="1">
                <a:latin typeface="Consolas" pitchFamily="49" charset="0"/>
              </a:rPr>
              <a:t>this.IssueAuthenticationChallenge</a:t>
            </a:r>
            <a:r>
              <a:rPr lang="en-US" dirty="0">
                <a:latin typeface="Consolas" pitchFamily="49" charset="0"/>
              </a:rPr>
              <a:t>);</a:t>
            </a:r>
          </a:p>
          <a:p>
            <a:pPr marL="384909" indent="-384909" defTabSz="914253">
              <a:lnSpc>
                <a:spcPct val="85000"/>
              </a:lnSpc>
              <a:buFont typeface="Wingdings 2" pitchFamily="18" charset="2"/>
              <a:buNone/>
              <a:defRPr/>
            </a:pPr>
            <a:r>
              <a:rPr lang="en-US" dirty="0">
                <a:latin typeface="Consolas" pitchFamily="49" charset="0"/>
              </a:rPr>
              <a:t>}</a:t>
            </a:r>
          </a:p>
          <a:p>
            <a:endParaRPr lang="bg-BG" dirty="0"/>
          </a:p>
        </p:txBody>
      </p:sp>
      <mc:AlternateContent xmlns:mc="http://schemas.openxmlformats.org/markup-compatibility/2006">
        <mc:Choice xmlns:p14="http://schemas.microsoft.com/office/powerpoint/2010/main" Requires="p14">
          <p:contentPart p14:bwMode="auto" r:id="rId2">
            <p14:nvContentPartPr>
              <p14:cNvPr id="4" name="Ink 3"/>
              <p14:cNvContentPartPr/>
              <p14:nvPr/>
            </p14:nvContentPartPr>
            <p14:xfrm>
              <a:off x="1071720" y="1405080"/>
              <a:ext cx="7917840" cy="2691000"/>
            </p14:xfrm>
          </p:contentPart>
        </mc:Choice>
        <mc:Fallback>
          <p:pic>
            <p:nvPicPr>
              <p:cNvPr id="4" name="Ink 3"/>
              <p:cNvPicPr/>
              <p:nvPr/>
            </p:nvPicPr>
            <p:blipFill>
              <a:blip r:embed="rId3"/>
              <a:stretch>
                <a:fillRect/>
              </a:stretch>
            </p:blipFill>
            <p:spPr>
              <a:xfrm>
                <a:off x="1062360" y="1395720"/>
                <a:ext cx="7936560" cy="2709720"/>
              </a:xfrm>
              <a:prstGeom prst="rect">
                <a:avLst/>
              </a:prstGeom>
            </p:spPr>
          </p:pic>
        </mc:Fallback>
      </mc:AlternateContent>
    </p:spTree>
    <p:extLst>
      <p:ext uri="{BB962C8B-B14F-4D97-AF65-F5344CB8AC3E}">
        <p14:creationId xmlns:p14="http://schemas.microsoft.com/office/powerpoint/2010/main" val="48683188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9876" y="0"/>
            <a:ext cx="10515600" cy="1325563"/>
          </a:xfrm>
        </p:spPr>
        <p:txBody>
          <a:bodyPr/>
          <a:lstStyle/>
          <a:p>
            <a:r>
              <a:rPr lang="en-US" dirty="0" smtClean="0"/>
              <a:t>Table of Contents</a:t>
            </a:r>
            <a:endParaRPr lang="en-US" dirty="0"/>
          </a:p>
        </p:txBody>
      </p:sp>
      <p:sp>
        <p:nvSpPr>
          <p:cNvPr id="3" name="Content Placeholder 2"/>
          <p:cNvSpPr>
            <a:spLocks noGrp="1"/>
          </p:cNvSpPr>
          <p:nvPr>
            <p:ph idx="1"/>
          </p:nvPr>
        </p:nvSpPr>
        <p:spPr>
          <a:xfrm>
            <a:off x="1584126" y="1143000"/>
            <a:ext cx="8686800" cy="5715000"/>
          </a:xfrm>
        </p:spPr>
        <p:txBody>
          <a:bodyPr/>
          <a:lstStyle/>
          <a:p>
            <a:r>
              <a:rPr lang="en-US" sz="2400" dirty="0" smtClean="0"/>
              <a:t>Brief History of Internet Information Server (IIS)</a:t>
            </a:r>
          </a:p>
          <a:p>
            <a:r>
              <a:rPr lang="en-US" sz="2400" dirty="0"/>
              <a:t>IIS </a:t>
            </a:r>
            <a:r>
              <a:rPr lang="en-US" sz="2400" dirty="0" smtClean="0"/>
              <a:t>Architecture</a:t>
            </a:r>
          </a:p>
          <a:p>
            <a:r>
              <a:rPr lang="en-US" sz="2400" dirty="0" smtClean="0"/>
              <a:t>HTTP.SYS</a:t>
            </a:r>
          </a:p>
          <a:p>
            <a:r>
              <a:rPr lang="en-US" sz="2400" dirty="0"/>
              <a:t>Processing Client </a:t>
            </a:r>
            <a:r>
              <a:rPr lang="en-US" sz="2400" dirty="0" smtClean="0"/>
              <a:t>Requests</a:t>
            </a:r>
          </a:p>
          <a:p>
            <a:r>
              <a:rPr lang="en-US" sz="2400" dirty="0" smtClean="0"/>
              <a:t>Security Context</a:t>
            </a:r>
          </a:p>
          <a:p>
            <a:r>
              <a:rPr lang="en-US" sz="2400" dirty="0" smtClean="0"/>
              <a:t>Authentication</a:t>
            </a:r>
          </a:p>
          <a:p>
            <a:r>
              <a:rPr lang="en-US" sz="2400" dirty="0" smtClean="0"/>
              <a:t>HTTPS</a:t>
            </a:r>
          </a:p>
          <a:p>
            <a:r>
              <a:rPr lang="en-US" sz="2400" dirty="0" smtClean="0"/>
              <a:t>Secure Administration</a:t>
            </a:r>
          </a:p>
          <a:p>
            <a:r>
              <a:rPr lang="en-US" sz="2400" dirty="0"/>
              <a:t>Creating a Managed </a:t>
            </a:r>
            <a:r>
              <a:rPr lang="en-US" sz="2400" dirty="0" smtClean="0"/>
              <a:t>Code IIS </a:t>
            </a:r>
            <a:r>
              <a:rPr lang="en-US" sz="2400" dirty="0"/>
              <a:t>Module</a:t>
            </a:r>
            <a:endParaRPr lang="en-US" sz="2400" dirty="0" smtClean="0"/>
          </a:p>
          <a:p>
            <a:endParaRPr lang="en-US" sz="2400" dirty="0" smtClean="0"/>
          </a:p>
        </p:txBody>
      </p:sp>
      <p:sp>
        <p:nvSpPr>
          <p:cNvPr id="4" name="Slide Number Placeholder 3"/>
          <p:cNvSpPr>
            <a:spLocks noGrp="1"/>
          </p:cNvSpPr>
          <p:nvPr>
            <p:ph type="sldNum" sz="quarter" idx="12"/>
          </p:nvPr>
        </p:nvSpPr>
        <p:spPr/>
        <p:txBody>
          <a:bodyPr/>
          <a:lstStyle/>
          <a:p>
            <a:pPr>
              <a:defRPr/>
            </a:pPr>
            <a:fld id="{58452FF4-89E3-4D1B-9927-2DBDC00E58D7}" type="slidenum">
              <a:rPr lang="en-US" smtClean="0"/>
              <a:pPr>
                <a:defRPr/>
              </a:pPr>
              <a:t>2</a:t>
            </a:fld>
            <a:endParaRPr lang="en-US" dirty="0"/>
          </a:p>
        </p:txBody>
      </p:sp>
      <p:pic>
        <p:nvPicPr>
          <p:cNvPr id="1026" name="Picture 2" descr="books, read, school, study icon"/>
          <p:cNvPicPr>
            <a:picLocks noChangeAspect="1"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9356526" y="1554162"/>
            <a:ext cx="1828800" cy="18288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0808508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IIS Security</a:t>
            </a:r>
            <a:endParaRPr lang="en-US" dirty="0"/>
          </a:p>
        </p:txBody>
      </p:sp>
      <p:sp>
        <p:nvSpPr>
          <p:cNvPr id="4" name="Text Placeholder 3"/>
          <p:cNvSpPr>
            <a:spLocks noGrp="1"/>
          </p:cNvSpPr>
          <p:nvPr>
            <p:ph type="body" sz="quarter" idx="10"/>
          </p:nvPr>
        </p:nvSpPr>
        <p:spPr/>
        <p:txBody>
          <a:bodyPr/>
          <a:lstStyle/>
          <a:p>
            <a:endParaRPr lang="bg-BG"/>
          </a:p>
        </p:txBody>
      </p:sp>
    </p:spTree>
    <p:extLst>
      <p:ext uri="{BB962C8B-B14F-4D97-AF65-F5344CB8AC3E}">
        <p14:creationId xmlns:p14="http://schemas.microsoft.com/office/powerpoint/2010/main" val="88965567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dirty="0"/>
              <a:t>HTTPS</a:t>
            </a:r>
            <a:endParaRPr lang="en-US" dirty="0"/>
          </a:p>
        </p:txBody>
      </p:sp>
      <p:sp>
        <p:nvSpPr>
          <p:cNvPr id="3" name="Subtitle 2"/>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1233844390"/>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HTTP.SYS Binding</a:t>
            </a:r>
            <a:endParaRPr lang="bg-BG" dirty="0"/>
          </a:p>
        </p:txBody>
      </p:sp>
      <p:sp>
        <p:nvSpPr>
          <p:cNvPr id="3" name="Content Placeholder 2"/>
          <p:cNvSpPr>
            <a:spLocks noGrp="1"/>
          </p:cNvSpPr>
          <p:nvPr>
            <p:ph idx="1"/>
          </p:nvPr>
        </p:nvSpPr>
        <p:spPr/>
        <p:txBody>
          <a:bodyPr/>
          <a:lstStyle/>
          <a:p>
            <a:r>
              <a:rPr lang="en-US" dirty="0" smtClean="0"/>
              <a:t>When you configure HTTPS in IIS the SSL Binding information is stored in two different places</a:t>
            </a:r>
          </a:p>
          <a:p>
            <a:pPr lvl="1"/>
            <a:r>
              <a:rPr lang="en-US" dirty="0"/>
              <a:t>%</a:t>
            </a:r>
            <a:r>
              <a:rPr lang="en-US" dirty="0" err="1"/>
              <a:t>windir</a:t>
            </a:r>
            <a:r>
              <a:rPr lang="en-US" dirty="0"/>
              <a:t>%\</a:t>
            </a:r>
            <a:r>
              <a:rPr lang="en-US" dirty="0" smtClean="0"/>
              <a:t>System32\</a:t>
            </a:r>
            <a:r>
              <a:rPr lang="en-US" dirty="0" err="1" smtClean="0"/>
              <a:t>inetsrv</a:t>
            </a:r>
            <a:r>
              <a:rPr lang="en-US" dirty="0" smtClean="0"/>
              <a:t>\</a:t>
            </a:r>
            <a:r>
              <a:rPr lang="en-US" dirty="0" err="1" smtClean="0"/>
              <a:t>config</a:t>
            </a:r>
            <a:r>
              <a:rPr lang="en-US" dirty="0" smtClean="0"/>
              <a:t>\</a:t>
            </a:r>
            <a:r>
              <a:rPr lang="en-US" dirty="0" err="1" smtClean="0"/>
              <a:t>applicationHost.config</a:t>
            </a:r>
            <a:endParaRPr lang="en-US" dirty="0" smtClean="0"/>
          </a:p>
          <a:p>
            <a:pPr lvl="1"/>
            <a:r>
              <a:rPr lang="en-US" dirty="0"/>
              <a:t>HTTP.sys configuration</a:t>
            </a:r>
            <a:endParaRPr lang="bg-BG" dirty="0"/>
          </a:p>
        </p:txBody>
      </p:sp>
    </p:spTree>
    <p:extLst>
      <p:ext uri="{BB962C8B-B14F-4D97-AF65-F5344CB8AC3E}">
        <p14:creationId xmlns:p14="http://schemas.microsoft.com/office/powerpoint/2010/main" val="2518516659"/>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Server Name </a:t>
            </a:r>
            <a:r>
              <a:rPr lang="en-US" dirty="0" smtClean="0"/>
              <a:t>Indication (</a:t>
            </a:r>
            <a:r>
              <a:rPr lang="en-US" dirty="0"/>
              <a:t>SNI)</a:t>
            </a:r>
            <a:endParaRPr lang="bg-BG" dirty="0"/>
          </a:p>
        </p:txBody>
      </p:sp>
      <p:sp>
        <p:nvSpPr>
          <p:cNvPr id="3" name="Content Placeholder 2"/>
          <p:cNvSpPr>
            <a:spLocks noGrp="1"/>
          </p:cNvSpPr>
          <p:nvPr>
            <p:ph idx="1"/>
          </p:nvPr>
        </p:nvSpPr>
        <p:spPr/>
        <p:txBody>
          <a:bodyPr/>
          <a:lstStyle/>
          <a:p>
            <a:r>
              <a:rPr lang="en-US" dirty="0" smtClean="0"/>
              <a:t>What is SNI?</a:t>
            </a:r>
          </a:p>
          <a:p>
            <a:pPr lvl="1"/>
            <a:r>
              <a:rPr lang="en-US" dirty="0" smtClean="0"/>
              <a:t>TLS </a:t>
            </a:r>
            <a:r>
              <a:rPr lang="en-US" dirty="0"/>
              <a:t>extension </a:t>
            </a:r>
            <a:r>
              <a:rPr lang="en-US" dirty="0" smtClean="0"/>
              <a:t>that include </a:t>
            </a:r>
            <a:r>
              <a:rPr lang="en-US" dirty="0"/>
              <a:t>a virtual domain as a part of SSL </a:t>
            </a:r>
            <a:r>
              <a:rPr lang="en-US" dirty="0" smtClean="0"/>
              <a:t>negotiation</a:t>
            </a:r>
          </a:p>
          <a:p>
            <a:pPr lvl="1"/>
            <a:r>
              <a:rPr lang="en-US" dirty="0"/>
              <a:t>Introduced in IIS </a:t>
            </a:r>
            <a:r>
              <a:rPr lang="en-US" dirty="0" smtClean="0"/>
              <a:t>8</a:t>
            </a:r>
          </a:p>
          <a:p>
            <a:r>
              <a:rPr lang="en-US" dirty="0" smtClean="0"/>
              <a:t>Client </a:t>
            </a:r>
            <a:r>
              <a:rPr lang="en-US" dirty="0"/>
              <a:t>browsers have to support </a:t>
            </a:r>
            <a:r>
              <a:rPr lang="en-US" dirty="0" smtClean="0"/>
              <a:t>SNI</a:t>
            </a:r>
          </a:p>
          <a:p>
            <a:r>
              <a:rPr lang="en-US" dirty="0"/>
              <a:t>HTTP.SYS Binding</a:t>
            </a:r>
            <a:endParaRPr lang="bg-BG" dirty="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314151" y="3036233"/>
            <a:ext cx="3140391" cy="1869142"/>
          </a:xfrm>
          <a:prstGeom prst="rect">
            <a:avLst/>
          </a:prstGeom>
        </p:spPr>
      </p:pic>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530677" y="4150658"/>
            <a:ext cx="5240424" cy="1869142"/>
          </a:xfrm>
          <a:prstGeom prst="rect">
            <a:avLst/>
          </a:prstGeom>
        </p:spPr>
      </p:pic>
    </p:spTree>
    <p:extLst>
      <p:ext uri="{BB962C8B-B14F-4D97-AF65-F5344CB8AC3E}">
        <p14:creationId xmlns:p14="http://schemas.microsoft.com/office/powerpoint/2010/main" val="2159683300"/>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dirty="0" smtClean="0">
                <a:effectLst>
                  <a:outerShdw blurRad="38100" dist="38100" dir="2700000" algn="tl">
                    <a:srgbClr val="000000">
                      <a:alpha val="43137"/>
                    </a:srgbClr>
                  </a:outerShdw>
                </a:effectLst>
              </a:rPr>
              <a:t>IIS Secure Administration</a:t>
            </a:r>
            <a:endParaRPr lang="en-US" dirty="0"/>
          </a:p>
        </p:txBody>
      </p:sp>
      <p:sp>
        <p:nvSpPr>
          <p:cNvPr id="3" name="Subtitle 2"/>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3519521021"/>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Securely Delegate</a:t>
            </a:r>
            <a:endParaRPr lang="bg-BG" dirty="0"/>
          </a:p>
        </p:txBody>
      </p:sp>
      <p:sp>
        <p:nvSpPr>
          <p:cNvPr id="3" name="Content Placeholder 2"/>
          <p:cNvSpPr>
            <a:spLocks noGrp="1"/>
          </p:cNvSpPr>
          <p:nvPr>
            <p:ph idx="1"/>
          </p:nvPr>
        </p:nvSpPr>
        <p:spPr/>
        <p:txBody>
          <a:bodyPr/>
          <a:lstStyle/>
          <a:p>
            <a:r>
              <a:rPr lang="en-US" dirty="0"/>
              <a:t>IIS </a:t>
            </a:r>
            <a:r>
              <a:rPr lang="en-US" dirty="0" smtClean="0"/>
              <a:t>7.0 </a:t>
            </a:r>
            <a:r>
              <a:rPr lang="en-US" dirty="0"/>
              <a:t>enables administrators to securely delegate site and application administrative control</a:t>
            </a:r>
          </a:p>
          <a:p>
            <a:r>
              <a:rPr lang="en-US" dirty="0"/>
              <a:t>to developers and content owners without administrative privileges on the server</a:t>
            </a:r>
            <a:endParaRPr lang="bg-BG" dirty="0"/>
          </a:p>
        </p:txBody>
      </p:sp>
    </p:spTree>
    <p:extLst>
      <p:ext uri="{BB962C8B-B14F-4D97-AF65-F5344CB8AC3E}">
        <p14:creationId xmlns:p14="http://schemas.microsoft.com/office/powerpoint/2010/main" val="225845459"/>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IIS Logging and Tracing</a:t>
            </a:r>
            <a:endParaRPr lang="bg-BG" dirty="0"/>
          </a:p>
        </p:txBody>
      </p:sp>
      <p:sp>
        <p:nvSpPr>
          <p:cNvPr id="3" name="Content Placeholder 2"/>
          <p:cNvSpPr>
            <a:spLocks noGrp="1"/>
          </p:cNvSpPr>
          <p:nvPr>
            <p:ph idx="1"/>
          </p:nvPr>
        </p:nvSpPr>
        <p:spPr/>
        <p:txBody>
          <a:bodyPr/>
          <a:lstStyle/>
          <a:p>
            <a:r>
              <a:rPr lang="en-US" dirty="0" smtClean="0"/>
              <a:t>Logging</a:t>
            </a:r>
          </a:p>
          <a:p>
            <a:r>
              <a:rPr lang="en-US" dirty="0" smtClean="0"/>
              <a:t>Failed Event Tracing</a:t>
            </a:r>
          </a:p>
          <a:p>
            <a:pPr lvl="1"/>
            <a:r>
              <a:rPr lang="en-US" dirty="0"/>
              <a:t>Automatic event trace logging on error </a:t>
            </a:r>
            <a:r>
              <a:rPr lang="en-US" dirty="0" smtClean="0"/>
              <a:t>condition</a:t>
            </a:r>
            <a:endParaRPr lang="en-US" dirty="0"/>
          </a:p>
          <a:p>
            <a:pPr lvl="1"/>
            <a:r>
              <a:rPr lang="en-US" dirty="0"/>
              <a:t>Detailed trace events across web platform stack</a:t>
            </a:r>
            <a:endParaRPr lang="bg-BG" dirty="0"/>
          </a:p>
        </p:txBody>
      </p:sp>
    </p:spTree>
    <p:extLst>
      <p:ext uri="{BB962C8B-B14F-4D97-AF65-F5344CB8AC3E}">
        <p14:creationId xmlns:p14="http://schemas.microsoft.com/office/powerpoint/2010/main" val="1727172618"/>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dirty="0"/>
              <a:t>Internet Information Server History</a:t>
            </a:r>
            <a:endParaRPr lang="en-US" dirty="0"/>
          </a:p>
        </p:txBody>
      </p:sp>
      <p:sp>
        <p:nvSpPr>
          <p:cNvPr id="3" name="Subtitle 2"/>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262930169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is Internet Information </a:t>
            </a:r>
            <a:r>
              <a:rPr lang="en-US" dirty="0" smtClean="0"/>
              <a:t>Server?  </a:t>
            </a:r>
            <a:endParaRPr lang="bg-BG" dirty="0"/>
          </a:p>
        </p:txBody>
      </p:sp>
      <p:sp>
        <p:nvSpPr>
          <p:cNvPr id="3" name="Content Placeholder 2"/>
          <p:cNvSpPr>
            <a:spLocks noGrp="1"/>
          </p:cNvSpPr>
          <p:nvPr>
            <p:ph idx="1"/>
          </p:nvPr>
        </p:nvSpPr>
        <p:spPr>
          <a:xfrm>
            <a:off x="1103312" y="2052918"/>
            <a:ext cx="9937582" cy="4195481"/>
          </a:xfrm>
        </p:spPr>
        <p:txBody>
          <a:bodyPr>
            <a:normAutofit/>
          </a:bodyPr>
          <a:lstStyle/>
          <a:p>
            <a:r>
              <a:rPr lang="en-US" sz="2400" dirty="0"/>
              <a:t>Internet Information Services </a:t>
            </a:r>
            <a:r>
              <a:rPr lang="en-US" sz="2400" dirty="0" smtClean="0"/>
              <a:t>(IIS) is </a:t>
            </a:r>
            <a:r>
              <a:rPr lang="en-US" sz="2400" dirty="0"/>
              <a:t>an extensible web server created by </a:t>
            </a:r>
            <a:r>
              <a:rPr lang="en-US" sz="2400" dirty="0" smtClean="0"/>
              <a:t>Microsoft</a:t>
            </a:r>
          </a:p>
          <a:p>
            <a:r>
              <a:rPr lang="en-US" sz="2400" dirty="0" smtClean="0"/>
              <a:t>Web Server Oops!?</a:t>
            </a:r>
          </a:p>
          <a:p>
            <a:pPr lvl="1"/>
            <a:r>
              <a:rPr lang="en-US" sz="2200" dirty="0" smtClean="0"/>
              <a:t>HTTP and HTTPS</a:t>
            </a:r>
          </a:p>
          <a:p>
            <a:pPr lvl="1"/>
            <a:r>
              <a:rPr lang="en-US" sz="2200" dirty="0" smtClean="0"/>
              <a:t>FTP and FTPS</a:t>
            </a:r>
          </a:p>
          <a:p>
            <a:pPr lvl="1"/>
            <a:r>
              <a:rPr lang="en-US" sz="2200" dirty="0" smtClean="0"/>
              <a:t>SMTP</a:t>
            </a:r>
          </a:p>
          <a:p>
            <a:r>
              <a:rPr lang="en-US" sz="2400" dirty="0"/>
              <a:t>IIS 1.0 was </a:t>
            </a:r>
            <a:r>
              <a:rPr lang="en-US" sz="2400" dirty="0" smtClean="0"/>
              <a:t>released </a:t>
            </a:r>
            <a:r>
              <a:rPr lang="en-US" sz="2400" dirty="0"/>
              <a:t>as a free add-on for Windows NT </a:t>
            </a:r>
            <a:r>
              <a:rPr lang="en-US" sz="2400" dirty="0" smtClean="0"/>
              <a:t>3.51</a:t>
            </a:r>
          </a:p>
          <a:p>
            <a:r>
              <a:rPr lang="en-US" sz="2400" dirty="0"/>
              <a:t>IIS </a:t>
            </a:r>
            <a:r>
              <a:rPr lang="en-US" sz="2400" dirty="0" smtClean="0"/>
              <a:t>8.5 was released in Windows 2012 R2</a:t>
            </a:r>
            <a:endParaRPr lang="bg-BG" sz="2400" dirty="0"/>
          </a:p>
        </p:txBody>
      </p:sp>
    </p:spTree>
    <p:extLst>
      <p:ext uri="{BB962C8B-B14F-4D97-AF65-F5344CB8AC3E}">
        <p14:creationId xmlns:p14="http://schemas.microsoft.com/office/powerpoint/2010/main" val="280369921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If(</a:t>
            </a:r>
            <a:r>
              <a:rPr lang="en-US" dirty="0" err="1" smtClean="0"/>
              <a:t>IIS.Version</a:t>
            </a:r>
            <a:r>
              <a:rPr lang="en-US" dirty="0" smtClean="0"/>
              <a:t> &lt; 7) { </a:t>
            </a:r>
            <a:r>
              <a:rPr lang="en-US" dirty="0" err="1" smtClean="0"/>
              <a:t>saygoodbay</a:t>
            </a:r>
            <a:r>
              <a:rPr lang="en-US" dirty="0" smtClean="0"/>
              <a:t>(); }</a:t>
            </a:r>
            <a:endParaRPr lang="en-US" dirty="0"/>
          </a:p>
        </p:txBody>
      </p:sp>
      <p:sp>
        <p:nvSpPr>
          <p:cNvPr id="3" name="Content Placeholder 2"/>
          <p:cNvSpPr>
            <a:spLocks noGrp="1"/>
          </p:cNvSpPr>
          <p:nvPr>
            <p:ph idx="1"/>
          </p:nvPr>
        </p:nvSpPr>
        <p:spPr/>
        <p:txBody>
          <a:bodyPr>
            <a:normAutofit lnSpcReduction="10000"/>
          </a:bodyPr>
          <a:lstStyle/>
          <a:p>
            <a:r>
              <a:rPr lang="en-US" dirty="0" smtClean="0"/>
              <a:t>IIS 7 was introduced in Windows Server 2008</a:t>
            </a:r>
          </a:p>
          <a:p>
            <a:r>
              <a:rPr lang="en-US" dirty="0" smtClean="0"/>
              <a:t>All version prior 7 have different architecture!</a:t>
            </a:r>
          </a:p>
          <a:p>
            <a:r>
              <a:rPr lang="en-US" dirty="0" smtClean="0"/>
              <a:t>IIS 7 and all successors are based on new modern architecture</a:t>
            </a:r>
          </a:p>
          <a:p>
            <a:pPr lvl="1"/>
            <a:r>
              <a:rPr lang="en-US" dirty="0" smtClean="0"/>
              <a:t>Modern Modular Architecture</a:t>
            </a:r>
          </a:p>
          <a:p>
            <a:pPr lvl="2"/>
            <a:r>
              <a:rPr lang="en-US" dirty="0" smtClean="0"/>
              <a:t>Install only modules that you really need (Small attack surface)</a:t>
            </a:r>
          </a:p>
          <a:p>
            <a:pPr lvl="2"/>
            <a:r>
              <a:rPr lang="en-US" dirty="0" smtClean="0"/>
              <a:t>You can find many modules from Microsoft and other companies</a:t>
            </a:r>
          </a:p>
          <a:p>
            <a:pPr lvl="1"/>
            <a:r>
              <a:rPr lang="en-US" dirty="0" smtClean="0"/>
              <a:t>Modules extend server functionalities trough a public module API</a:t>
            </a:r>
          </a:p>
          <a:p>
            <a:pPr lvl="1"/>
            <a:r>
              <a:rPr lang="en-US" dirty="0" smtClean="0"/>
              <a:t>Most of the integrated IIS functions are provided by modules</a:t>
            </a:r>
          </a:p>
          <a:p>
            <a:pPr lvl="1"/>
            <a:r>
              <a:rPr lang="en-US" dirty="0" smtClean="0"/>
              <a:t>Support for Managed Code Modules</a:t>
            </a:r>
            <a:endParaRPr lang="en-US" dirty="0"/>
          </a:p>
          <a:p>
            <a:pPr lvl="1"/>
            <a:r>
              <a:rPr lang="en-US" dirty="0" smtClean="0"/>
              <a:t>Extensible XML Based Configuration Engine</a:t>
            </a:r>
          </a:p>
          <a:p>
            <a:pPr lvl="1"/>
            <a:r>
              <a:rPr lang="en-US" dirty="0"/>
              <a:t>Control APIs for managing </a:t>
            </a:r>
            <a:r>
              <a:rPr lang="en-US" dirty="0" smtClean="0"/>
              <a:t>state</a:t>
            </a:r>
            <a:endParaRPr lang="en-US" dirty="0"/>
          </a:p>
        </p:txBody>
      </p:sp>
      <p:sp>
        <p:nvSpPr>
          <p:cNvPr id="4" name="Slide Number Placeholder 3"/>
          <p:cNvSpPr>
            <a:spLocks noGrp="1"/>
          </p:cNvSpPr>
          <p:nvPr>
            <p:ph type="sldNum" sz="quarter" idx="12"/>
          </p:nvPr>
        </p:nvSpPr>
        <p:spPr/>
        <p:txBody>
          <a:bodyPr/>
          <a:lstStyle/>
          <a:p>
            <a:pPr>
              <a:defRPr/>
            </a:pPr>
            <a:fld id="{58452FF4-89E3-4D1B-9927-2DBDC00E58D7}" type="slidenum">
              <a:rPr lang="en-US" smtClean="0"/>
              <a:pPr>
                <a:defRPr/>
              </a:pPr>
              <a:t>5</a:t>
            </a:fld>
            <a:endParaRPr lang="en-US" dirty="0"/>
          </a:p>
        </p:txBody>
      </p:sp>
    </p:spTree>
    <p:extLst>
      <p:ext uri="{BB962C8B-B14F-4D97-AF65-F5344CB8AC3E}">
        <p14:creationId xmlns:p14="http://schemas.microsoft.com/office/powerpoint/2010/main" val="415209210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IIS Architecture</a:t>
            </a:r>
            <a:endParaRPr lang="bg-BG" dirty="0"/>
          </a:p>
        </p:txBody>
      </p:sp>
      <p:pic>
        <p:nvPicPr>
          <p:cNvPr id="3" name="Picture 2" descr="Screen Clippi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428007" y="1313167"/>
            <a:ext cx="7182920" cy="5214091"/>
          </a:xfrm>
          <a:prstGeom prst="rect">
            <a:avLst/>
          </a:prstGeom>
        </p:spPr>
      </p:pic>
    </p:spTree>
    <p:extLst>
      <p:ext uri="{BB962C8B-B14F-4D97-AF65-F5344CB8AC3E}">
        <p14:creationId xmlns:p14="http://schemas.microsoft.com/office/powerpoint/2010/main" val="382020948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HTTP.SYS</a:t>
            </a:r>
            <a:endParaRPr lang="bg-BG" dirty="0"/>
          </a:p>
        </p:txBody>
      </p:sp>
      <p:sp>
        <p:nvSpPr>
          <p:cNvPr id="3" name="Content Placeholder 2"/>
          <p:cNvSpPr>
            <a:spLocks noGrp="1"/>
          </p:cNvSpPr>
          <p:nvPr>
            <p:ph idx="1"/>
          </p:nvPr>
        </p:nvSpPr>
        <p:spPr/>
        <p:txBody>
          <a:bodyPr/>
          <a:lstStyle/>
          <a:p>
            <a:r>
              <a:rPr lang="en-US" dirty="0"/>
              <a:t>What is it?</a:t>
            </a:r>
          </a:p>
          <a:p>
            <a:pPr lvl="1"/>
            <a:r>
              <a:rPr lang="en-US" dirty="0"/>
              <a:t>Kernel-mode HTTP stack/listener</a:t>
            </a:r>
          </a:p>
          <a:p>
            <a:pPr lvl="1"/>
            <a:r>
              <a:rPr lang="en-US" dirty="0"/>
              <a:t>Always running</a:t>
            </a:r>
          </a:p>
          <a:p>
            <a:r>
              <a:rPr lang="en-US" dirty="0"/>
              <a:t>Reliability Features</a:t>
            </a:r>
          </a:p>
          <a:p>
            <a:pPr lvl="1"/>
            <a:r>
              <a:rPr lang="en-US" dirty="0"/>
              <a:t>Process routing based on URL</a:t>
            </a:r>
          </a:p>
          <a:p>
            <a:pPr lvl="1"/>
            <a:r>
              <a:rPr lang="en-US" dirty="0"/>
              <a:t>Request queues: kernel-mode queuing</a:t>
            </a:r>
          </a:p>
          <a:p>
            <a:r>
              <a:rPr lang="en-US" dirty="0"/>
              <a:t>Performance Features</a:t>
            </a:r>
          </a:p>
          <a:p>
            <a:pPr lvl="1"/>
            <a:r>
              <a:rPr lang="en-US" dirty="0"/>
              <a:t>Kernel-mode response cache</a:t>
            </a:r>
          </a:p>
          <a:p>
            <a:pPr lvl="1"/>
            <a:r>
              <a:rPr lang="en-US" dirty="0"/>
              <a:t>Text-based and binary logging</a:t>
            </a:r>
            <a:endParaRPr lang="bg-BG" dirty="0"/>
          </a:p>
        </p:txBody>
      </p:sp>
      <p:sp>
        <p:nvSpPr>
          <p:cNvPr id="4" name="Rectangle 3"/>
          <p:cNvSpPr/>
          <p:nvPr/>
        </p:nvSpPr>
        <p:spPr>
          <a:xfrm>
            <a:off x="7018638" y="1754660"/>
            <a:ext cx="4135394" cy="186999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a:t>MS15-034: Vulnerability in HTTP.sys could allow remote code execution: April 14, 2015 </a:t>
            </a:r>
            <a:endParaRPr lang="bg-BG"/>
          </a:p>
        </p:txBody>
      </p:sp>
    </p:spTree>
    <p:extLst>
      <p:ext uri="{BB962C8B-B14F-4D97-AF65-F5344CB8AC3E}">
        <p14:creationId xmlns:p14="http://schemas.microsoft.com/office/powerpoint/2010/main" val="24406653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Processing Client Requests</a:t>
            </a:r>
            <a:endParaRPr lang="bg-BG" dirty="0"/>
          </a:p>
        </p:txBody>
      </p:sp>
      <p:sp>
        <p:nvSpPr>
          <p:cNvPr id="3" name="Content Placeholder 2"/>
          <p:cNvSpPr>
            <a:spLocks noGrp="1"/>
          </p:cNvSpPr>
          <p:nvPr>
            <p:ph idx="1"/>
          </p:nvPr>
        </p:nvSpPr>
        <p:spPr>
          <a:xfrm>
            <a:off x="1103312" y="1853248"/>
            <a:ext cx="8946541" cy="4395151"/>
          </a:xfrm>
        </p:spPr>
        <p:txBody>
          <a:bodyPr>
            <a:normAutofit fontScale="92500" lnSpcReduction="20000"/>
          </a:bodyPr>
          <a:lstStyle/>
          <a:p>
            <a:r>
              <a:rPr lang="en-US" dirty="0"/>
              <a:t>When an HTTP request arrives </a:t>
            </a:r>
            <a:r>
              <a:rPr lang="en-US" dirty="0" smtClean="0"/>
              <a:t>at the server </a:t>
            </a:r>
          </a:p>
          <a:p>
            <a:pPr lvl="1"/>
            <a:r>
              <a:rPr lang="en-US" dirty="0"/>
              <a:t>HTTP.SYS intercepts </a:t>
            </a:r>
            <a:r>
              <a:rPr lang="en-US" dirty="0" smtClean="0"/>
              <a:t>the request and check the configuration information</a:t>
            </a:r>
            <a:endParaRPr lang="en-US" dirty="0"/>
          </a:p>
          <a:p>
            <a:pPr lvl="1"/>
            <a:r>
              <a:rPr lang="en-US" dirty="0"/>
              <a:t>HTTP.SYS </a:t>
            </a:r>
            <a:r>
              <a:rPr lang="en-US" dirty="0" smtClean="0"/>
              <a:t> parses the URL path to </a:t>
            </a:r>
            <a:r>
              <a:rPr lang="en-US" dirty="0"/>
              <a:t>determine </a:t>
            </a:r>
            <a:r>
              <a:rPr lang="en-US" dirty="0" smtClean="0"/>
              <a:t>which site/app the </a:t>
            </a:r>
            <a:r>
              <a:rPr lang="en-US" dirty="0"/>
              <a:t>request is </a:t>
            </a:r>
            <a:r>
              <a:rPr lang="en-US" dirty="0" smtClean="0"/>
              <a:t>for</a:t>
            </a:r>
          </a:p>
          <a:p>
            <a:pPr lvl="1"/>
            <a:r>
              <a:rPr lang="en-US" dirty="0"/>
              <a:t>HTTP.SYS </a:t>
            </a:r>
            <a:r>
              <a:rPr lang="en-US" dirty="0" smtClean="0"/>
              <a:t>forwards </a:t>
            </a:r>
            <a:r>
              <a:rPr lang="en-US" dirty="0"/>
              <a:t>the request to </a:t>
            </a:r>
            <a:r>
              <a:rPr lang="en-US" dirty="0" smtClean="0"/>
              <a:t>a worker process</a:t>
            </a:r>
          </a:p>
          <a:p>
            <a:pPr lvl="1"/>
            <a:r>
              <a:rPr lang="en-US" dirty="0"/>
              <a:t>The worker process </a:t>
            </a:r>
            <a:r>
              <a:rPr lang="en-US" dirty="0" smtClean="0"/>
              <a:t>begins a </a:t>
            </a:r>
            <a:r>
              <a:rPr lang="en-US" dirty="0"/>
              <a:t>request processing pipeline to execute the </a:t>
            </a:r>
            <a:r>
              <a:rPr lang="en-US" dirty="0" smtClean="0"/>
              <a:t>request</a:t>
            </a:r>
          </a:p>
          <a:p>
            <a:pPr lvl="1"/>
            <a:r>
              <a:rPr lang="en-US" dirty="0"/>
              <a:t>At the end of </a:t>
            </a:r>
            <a:r>
              <a:rPr lang="en-US" dirty="0" smtClean="0"/>
              <a:t>the processing</a:t>
            </a:r>
            <a:r>
              <a:rPr lang="en-US" dirty="0"/>
              <a:t>, a response is </a:t>
            </a:r>
            <a:r>
              <a:rPr lang="en-US" dirty="0" smtClean="0"/>
              <a:t>generated and </a:t>
            </a:r>
            <a:r>
              <a:rPr lang="en-US" dirty="0"/>
              <a:t>returned to HTTP.SYS</a:t>
            </a:r>
            <a:endParaRPr lang="en-US" dirty="0" smtClean="0"/>
          </a:p>
          <a:p>
            <a:pPr lvl="1"/>
            <a:r>
              <a:rPr lang="en-US" dirty="0"/>
              <a:t>HTTP.SYS </a:t>
            </a:r>
            <a:r>
              <a:rPr lang="en-US" dirty="0" smtClean="0"/>
              <a:t>sends </a:t>
            </a:r>
            <a:r>
              <a:rPr lang="en-US" dirty="0"/>
              <a:t>a response to the </a:t>
            </a:r>
            <a:r>
              <a:rPr lang="en-US" dirty="0" smtClean="0"/>
              <a:t>client</a:t>
            </a:r>
            <a:endParaRPr lang="en-US" dirty="0"/>
          </a:p>
          <a:p>
            <a:pPr>
              <a:buFont typeface="Wingdings" panose="05000000000000000000" pitchFamily="2" charset="2"/>
              <a:buChar char="v"/>
            </a:pPr>
            <a:endParaRPr lang="en-US" dirty="0" smtClean="0"/>
          </a:p>
          <a:p>
            <a:pPr>
              <a:buFont typeface="Wingdings" panose="05000000000000000000" pitchFamily="2" charset="2"/>
              <a:buChar char="v"/>
            </a:pPr>
            <a:r>
              <a:rPr lang="en-US" dirty="0" smtClean="0"/>
              <a:t>Each </a:t>
            </a:r>
            <a:r>
              <a:rPr lang="en-US" dirty="0"/>
              <a:t>application </a:t>
            </a:r>
            <a:r>
              <a:rPr lang="en-US" dirty="0" smtClean="0"/>
              <a:t>runs within an isolated </a:t>
            </a:r>
            <a:r>
              <a:rPr lang="en-US" dirty="0"/>
              <a:t>application </a:t>
            </a:r>
            <a:r>
              <a:rPr lang="en-US" dirty="0" smtClean="0"/>
              <a:t>pool</a:t>
            </a:r>
          </a:p>
          <a:p>
            <a:pPr>
              <a:buFont typeface="Wingdings" panose="05000000000000000000" pitchFamily="2" charset="2"/>
              <a:buChar char="v"/>
            </a:pPr>
            <a:r>
              <a:rPr lang="en-US" dirty="0"/>
              <a:t>One or more worker processes serve an application </a:t>
            </a:r>
            <a:r>
              <a:rPr lang="en-US" dirty="0" smtClean="0"/>
              <a:t>pool</a:t>
            </a:r>
            <a:endParaRPr lang="bg-BG" dirty="0"/>
          </a:p>
        </p:txBody>
      </p:sp>
    </p:spTree>
    <p:extLst>
      <p:ext uri="{BB962C8B-B14F-4D97-AF65-F5344CB8AC3E}">
        <p14:creationId xmlns:p14="http://schemas.microsoft.com/office/powerpoint/2010/main" val="46579540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dirty="0"/>
              <a:t>Security Context</a:t>
            </a:r>
            <a:endParaRPr lang="en-US" dirty="0"/>
          </a:p>
        </p:txBody>
      </p:sp>
      <p:sp>
        <p:nvSpPr>
          <p:cNvPr id="3" name="Subtitle 2"/>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332661590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1366</TotalTime>
  <Words>815</Words>
  <Application>Microsoft Office PowerPoint</Application>
  <PresentationFormat>Widescreen</PresentationFormat>
  <Paragraphs>173</Paragraphs>
  <Slides>26</Slides>
  <Notes>4</Notes>
  <HiddenSlides>6</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26</vt:i4>
      </vt:variant>
    </vt:vector>
  </HeadingPairs>
  <TitlesOfParts>
    <vt:vector size="37" baseType="lpstr">
      <vt:lpstr>SimSun</vt:lpstr>
      <vt:lpstr>Arial</vt:lpstr>
      <vt:lpstr>Calibri</vt:lpstr>
      <vt:lpstr>Calibri Light</vt:lpstr>
      <vt:lpstr>Cambria</vt:lpstr>
      <vt:lpstr>Consolas</vt:lpstr>
      <vt:lpstr>Corbel</vt:lpstr>
      <vt:lpstr>Wingdings</vt:lpstr>
      <vt:lpstr>Wingdings 2</vt:lpstr>
      <vt:lpstr>Wingdings 3</vt:lpstr>
      <vt:lpstr>Office Theme</vt:lpstr>
      <vt:lpstr>Windows OS Security</vt:lpstr>
      <vt:lpstr>Table of Contents</vt:lpstr>
      <vt:lpstr>Internet Information Server History</vt:lpstr>
      <vt:lpstr>What is Internet Information Server?  </vt:lpstr>
      <vt:lpstr>If(IIS.Version &lt; 7) { saygoodbay(); }</vt:lpstr>
      <vt:lpstr>IIS Architecture</vt:lpstr>
      <vt:lpstr>HTTP.SYS</vt:lpstr>
      <vt:lpstr>Processing Client Requests</vt:lpstr>
      <vt:lpstr>Security Context</vt:lpstr>
      <vt:lpstr>IIS AppPools</vt:lpstr>
      <vt:lpstr>ASP.NET Impersonation</vt:lpstr>
      <vt:lpstr>Authentication</vt:lpstr>
      <vt:lpstr>Authentication Modules</vt:lpstr>
      <vt:lpstr>Windows Integrated Authentication</vt:lpstr>
      <vt:lpstr>Creating a Managed Code  IIS Module</vt:lpstr>
      <vt:lpstr>Required Steps</vt:lpstr>
      <vt:lpstr>Creating a Class from IHttpModule</vt:lpstr>
      <vt:lpstr>Integrated pipeline: Events</vt:lpstr>
      <vt:lpstr>Creating a Class from IHttpModule</vt:lpstr>
      <vt:lpstr>IIS Security</vt:lpstr>
      <vt:lpstr>HTTPS</vt:lpstr>
      <vt:lpstr>HTTP.SYS Binding</vt:lpstr>
      <vt:lpstr>Server Name Indication (SNI)</vt:lpstr>
      <vt:lpstr>IIS Secure Administration</vt:lpstr>
      <vt:lpstr>Securely Delegate</vt:lpstr>
      <vt:lpstr>IIS Logging and Tracing</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Windows Administration</dc:title>
  <dc:creator>Borislav Varadinov</dc:creator>
  <cp:lastModifiedBy>Borislav Varadinov</cp:lastModifiedBy>
  <cp:revision>62</cp:revision>
  <dcterms:created xsi:type="dcterms:W3CDTF">2015-04-06T15:35:16Z</dcterms:created>
  <dcterms:modified xsi:type="dcterms:W3CDTF">2015-04-29T08:35:41Z</dcterms:modified>
</cp:coreProperties>
</file>