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7" r:id="rId15"/>
    <p:sldId id="282" r:id="rId16"/>
    <p:sldId id="288" r:id="rId17"/>
    <p:sldId id="286" r:id="rId18"/>
    <p:sldId id="284" r:id="rId19"/>
    <p:sldId id="283" r:id="rId20"/>
    <p:sldId id="285" r:id="rId21"/>
    <p:sldId id="289" r:id="rId22"/>
    <p:sldId id="290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C21-60C3-4129-B214-11CC07EF1FFE}" type="datetimeFigureOut">
              <a:rPr lang="en-US" smtClean="0"/>
              <a:pPr/>
              <a:t>8/16/2007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8A5-4598-41FA-8B4D-ED299D431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C21-60C3-4129-B214-11CC07EF1FFE}" type="datetimeFigureOut">
              <a:rPr lang="en-US" smtClean="0"/>
              <a:pPr/>
              <a:t>8/16/2007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8A5-4598-41FA-8B4D-ED299D431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C21-60C3-4129-B214-11CC07EF1FFE}" type="datetimeFigureOut">
              <a:rPr lang="en-US" smtClean="0"/>
              <a:pPr/>
              <a:t>8/16/2007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8A5-4598-41FA-8B4D-ED299D431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C21-60C3-4129-B214-11CC07EF1FFE}" type="datetimeFigureOut">
              <a:rPr lang="en-US" smtClean="0"/>
              <a:pPr/>
              <a:t>8/16/2007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8A5-4598-41FA-8B4D-ED299D431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C21-60C3-4129-B214-11CC07EF1FFE}" type="datetimeFigureOut">
              <a:rPr lang="en-US" smtClean="0"/>
              <a:pPr/>
              <a:t>8/16/2007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8A5-4598-41FA-8B4D-ED299D431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C21-60C3-4129-B214-11CC07EF1FFE}" type="datetimeFigureOut">
              <a:rPr lang="en-US" smtClean="0"/>
              <a:pPr/>
              <a:t>8/16/2007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8A5-4598-41FA-8B4D-ED299D431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C21-60C3-4129-B214-11CC07EF1FFE}" type="datetimeFigureOut">
              <a:rPr lang="en-US" smtClean="0"/>
              <a:pPr/>
              <a:t>8/16/2007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8A5-4598-41FA-8B4D-ED299D431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C21-60C3-4129-B214-11CC07EF1FFE}" type="datetimeFigureOut">
              <a:rPr lang="en-US" smtClean="0"/>
              <a:pPr/>
              <a:t>8/16/2007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8A5-4598-41FA-8B4D-ED299D431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C21-60C3-4129-B214-11CC07EF1FFE}" type="datetimeFigureOut">
              <a:rPr lang="en-US" smtClean="0"/>
              <a:pPr/>
              <a:t>8/16/2007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8A5-4598-41FA-8B4D-ED299D431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C21-60C3-4129-B214-11CC07EF1FFE}" type="datetimeFigureOut">
              <a:rPr lang="en-US" smtClean="0"/>
              <a:pPr/>
              <a:t>8/16/2007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8A5-4598-41FA-8B4D-ED299D431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2C21-60C3-4129-B214-11CC07EF1FFE}" type="datetimeFigureOut">
              <a:rPr lang="en-US" smtClean="0"/>
              <a:pPr/>
              <a:t>8/16/2007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68A5-4598-41FA-8B4D-ED299D431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E2C21-60C3-4129-B214-11CC07EF1FFE}" type="datetimeFigureOut">
              <a:rPr lang="en-US" smtClean="0"/>
              <a:pPr/>
              <a:t>8/16/2007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68A5-4598-41FA-8B4D-ED299D4315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n.wikipedia.org/wiki/Image:Kitagawa_Utamaro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n.wikipedia.org/wiki/Image:MORONOBU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76400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Какво е 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YAOI </a:t>
            </a:r>
            <a:r>
              <a:rPr lang="bg-BG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</a:t>
            </a:r>
            <a:r>
              <a:rPr lang="bg-BG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има</a:t>
            </a:r>
            <a:r>
              <a:rPr lang="en-US" sz="66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bg-BG" sz="66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 </a:t>
            </a:r>
            <a:r>
              <a:rPr lang="bg-BG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почва у нас?!</a:t>
            </a:r>
            <a:endParaRPr lang="en-US" sz="6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191000"/>
            <a:ext cx="5486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от </a:t>
            </a:r>
          </a:p>
          <a:p>
            <a:pPr algn="ctr"/>
            <a:r>
              <a:rPr lang="bg-BG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Лили Николова</a:t>
            </a:r>
          </a:p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lfsRain" pitchFamily="2" charset="0"/>
              </a:rPr>
              <a:t>a.k.a. SilverBlue Dragon</a:t>
            </a:r>
            <a:endParaRPr lang="en-US" sz="4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lfsRai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4C07APAJL._SS50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3276600" cy="44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0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133600"/>
            <a:ext cx="2867329" cy="4305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191000" y="1981200"/>
            <a:ext cx="99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spc="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明朝体Ｂ" pitchFamily="17" charset="-128"/>
                <a:ea typeface="EPSON 太明朝体Ｂ" pitchFamily="17" charset="-128"/>
              </a:rPr>
              <a:t>ャ</a:t>
            </a:r>
            <a:endParaRPr lang="en-US" altLang="ja-JP" sz="7200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明朝体Ｂ" pitchFamily="17" charset="-128"/>
              <a:ea typeface="EPSON 太明朝体Ｂ" pitchFamily="17" charset="-128"/>
            </a:endParaRPr>
          </a:p>
          <a:p>
            <a:r>
              <a:rPr lang="ja-JP" altLang="en-US" sz="7200" spc="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明朝体Ｂ" pitchFamily="17" charset="-128"/>
                <a:ea typeface="EPSON 太明朝体Ｂ" pitchFamily="17" charset="-128"/>
              </a:rPr>
              <a:t>ォ</a:t>
            </a:r>
            <a:endParaRPr lang="en-US" altLang="ja-JP" sz="7200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明朝体Ｂ" pitchFamily="17" charset="-128"/>
              <a:ea typeface="EPSON 太明朝体Ｂ" pitchFamily="17" charset="-128"/>
            </a:endParaRPr>
          </a:p>
          <a:p>
            <a:r>
              <a:rPr lang="ja-JP" altLang="en-US" sz="7200" spc="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明朝体Ｂ" pitchFamily="17" charset="-128"/>
                <a:ea typeface="EPSON 太明朝体Ｂ" pitchFamily="17" charset="-128"/>
              </a:rPr>
              <a:t>ィ</a:t>
            </a:r>
            <a:endParaRPr lang="en-US" altLang="ja-JP" sz="7200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明朝体Ｂ" pitchFamily="17" charset="-128"/>
              <a:ea typeface="EPSON 太明朝体Ｂ" pitchFamily="17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spc="6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神道</a:t>
            </a:r>
            <a:endParaRPr lang="en-US" sz="9600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汉鼎简中楷" pitchFamily="49" charset="-122"/>
            </a:endParaRPr>
          </a:p>
        </p:txBody>
      </p:sp>
      <p:pic>
        <p:nvPicPr>
          <p:cNvPr id="16385" name="Picture 1" descr="C:\Documents and Settings\Lilly\Desktop\shi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19400"/>
            <a:ext cx="4648200" cy="348615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Lilly\Desktop\Izanagi_and_Izanami_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581400"/>
            <a:ext cx="5080000" cy="26024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2" name="Picture 2" descr="C:\Documents and Settings\Lilly\Desktop\izanagi_izana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28194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Man and youth enjoying agreeable conversation; Print from Kitagawa Utamaro's, The Pillow Book (Uta Makura), 1788.">
            <a:hlinkClick r:id="rId2" tooltip="&quot;Man and youth enjoying agreeable conversation; Print from Kitagawa Utamaro's, The Pillow Book (Uta Makura), 1788.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514600"/>
            <a:ext cx="5579767" cy="357921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ale couple on a futon Early 1680s; One of the very first examples of hand-coloured ukiyo-e prints in the shunga (erotic) style. Hishikawa Moronobu (1618-1694); Ôban format, 10.25&quot; x 15&quot;; Sumi ink and color on paper; Private collection.">
            <a:hlinkClick r:id="rId2" tooltip="&quot;Male couple on a futon Early 1680s; One of the very first examples of hand-coloured ukiyo-e prints in the shunga (erotic) style. Hishikawa Moronobu (1618-1694); Ôban format, 10.25&quot; x 15&quot;; Sumi ink and color on paper; Private collection.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81200"/>
            <a:ext cx="6425250" cy="449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Lilly\Desktop\k41nans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276600"/>
            <a:ext cx="4787900" cy="332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0" name="Picture 4" descr="C:\Documents and Settings\Lilly\Desktop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33400"/>
            <a:ext cx="2486883" cy="2505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828800" y="1066800"/>
            <a:ext cx="32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美道</a:t>
            </a:r>
            <a:endParaRPr lang="en-US" sz="10000" spc="3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4419600" cy="5406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6172200" y="1905000"/>
            <a:ext cx="146706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衆</a:t>
            </a:r>
            <a:endParaRPr lang="en-US" altLang="ja-JP" sz="1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1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道</a:t>
            </a:r>
            <a:endParaRPr lang="en-US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Lilly\Desktop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4358536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638800" y="2819400"/>
            <a:ext cx="95410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徳</a:t>
            </a:r>
            <a:endParaRPr lang="en-US" altLang="ja-JP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6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川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2819400"/>
            <a:ext cx="95410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綱</a:t>
            </a:r>
            <a:endParaRPr lang="en-US" altLang="ja-JP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6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吉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685800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PSON 太行書体Ｂ" pitchFamily="65" charset="-128"/>
                <a:ea typeface="EPSON 太行書体Ｂ" pitchFamily="65" charset="-128"/>
              </a:rPr>
              <a:t>男色好き</a:t>
            </a:r>
            <a:endParaRPr lang="en-US" sz="6000" i="1" dirty="0">
              <a:solidFill>
                <a:schemeClr val="tx1">
                  <a:lumMod val="85000"/>
                  <a:lumOff val="15000"/>
                </a:schemeClr>
              </a:solidFill>
              <a:latin typeface="EPSON 太行書体Ｂ" pitchFamily="65" charset="-128"/>
              <a:ea typeface="EPSON 太行書体Ｂ" pitchFamily="65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Lilly\Desktop\Mori_Ranmaru-Utagawa_Kuniyoshi-ca.1850-_from_TAIHEIKI_EIYUDEN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19200"/>
            <a:ext cx="3048000" cy="46382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987" name="Picture 3" descr="C:\Documents and Settings\Lilly\Desktop\oda nobuna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3048000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733800" y="1066800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smtClean="0">
                <a:latin typeface="EPSON 太行書体Ｂ" pitchFamily="65" charset="-128"/>
                <a:ea typeface="EPSON 太行書体Ｂ" pitchFamily="65" charset="-128"/>
              </a:rPr>
              <a:t>織</a:t>
            </a:r>
            <a:endParaRPr lang="en-US" altLang="ja-JP" sz="4000" dirty="0" smtClean="0"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4000" smtClean="0">
                <a:latin typeface="EPSON 太行書体Ｂ" pitchFamily="65" charset="-128"/>
                <a:ea typeface="EPSON 太行書体Ｂ" pitchFamily="65" charset="-128"/>
              </a:rPr>
              <a:t>田</a:t>
            </a:r>
            <a:endParaRPr lang="en-US" sz="4000" dirty="0"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2286000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smtClean="0">
                <a:latin typeface="EPSON 太行書体Ｂ" pitchFamily="65" charset="-128"/>
                <a:ea typeface="EPSON 太行書体Ｂ" pitchFamily="65" charset="-128"/>
              </a:rPr>
              <a:t>信</a:t>
            </a:r>
            <a:endParaRPr lang="en-US" altLang="ja-JP" sz="4000" dirty="0" smtClean="0"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4000" smtClean="0">
                <a:latin typeface="EPSON 太行書体Ｂ" pitchFamily="65" charset="-128"/>
                <a:ea typeface="EPSON 太行書体Ｂ" pitchFamily="65" charset="-128"/>
              </a:rPr>
              <a:t>長</a:t>
            </a:r>
            <a:endParaRPr lang="en-US" sz="4000" dirty="0"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172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nfuciuz" pitchFamily="2" charset="0"/>
              </a:rPr>
              <a:t>Oda Nobunaga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nfuciuz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3962400"/>
            <a:ext cx="6976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smtClean="0">
                <a:latin typeface="EPSON 太行書体Ｂ" pitchFamily="65" charset="-128"/>
                <a:ea typeface="EPSON 太行書体Ｂ" pitchFamily="65" charset="-128"/>
              </a:rPr>
              <a:t>森</a:t>
            </a:r>
            <a:endParaRPr lang="en-US" altLang="ja-JP" sz="4000" dirty="0" smtClean="0"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4000" smtClean="0">
                <a:latin typeface="EPSON 太行書体Ｂ" pitchFamily="65" charset="-128"/>
                <a:ea typeface="EPSON 太行書体Ｂ" pitchFamily="65" charset="-128"/>
              </a:rPr>
              <a:t>蘭</a:t>
            </a:r>
            <a:endParaRPr lang="en-US" altLang="ja-JP" sz="4000" dirty="0" smtClean="0"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4000" smtClean="0">
                <a:latin typeface="EPSON 太行書体Ｂ" pitchFamily="65" charset="-128"/>
                <a:ea typeface="EPSON 太行書体Ｂ" pitchFamily="65" charset="-128"/>
              </a:rPr>
              <a:t>丸</a:t>
            </a:r>
            <a:endParaRPr lang="en-US" sz="4000" dirty="0"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81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nfuciuz" pitchFamily="2" charset="0"/>
              </a:rPr>
              <a:t>Mori Ranmaru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nfuciuz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Lilly\New Folder\400px-Samurai_ki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76600"/>
            <a:ext cx="4648575" cy="32766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40963" name="Picture 3" descr="C:\Documents and Settings\Lilly\Desktop\hokushu_09_s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533400"/>
            <a:ext cx="2690813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38200" y="914400"/>
            <a:ext cx="403187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男同士</a:t>
            </a:r>
            <a:endParaRPr lang="en-US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4724400"/>
            <a:ext cx="91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愛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4724400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忠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51054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nfuciuz" pitchFamily="2" charset="0"/>
              </a:rPr>
              <a:t>=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nfuciuz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i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25908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05200" y="228600"/>
            <a:ext cx="99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smtClean="0">
                <a:solidFill>
                  <a:schemeClr val="accent4">
                    <a:lumMod val="75000"/>
                  </a:schemeClr>
                </a:solidFill>
                <a:latin typeface="EPSON 太行書体Ｂ" pitchFamily="65" charset="-128"/>
                <a:ea typeface="EPSON 太行書体Ｂ" pitchFamily="65" charset="-128"/>
              </a:rPr>
              <a:t>ヤ</a:t>
            </a:r>
            <a:endParaRPr lang="en-US" altLang="ja-JP" sz="6000" dirty="0" smtClean="0">
              <a:solidFill>
                <a:schemeClr val="accent4">
                  <a:lumMod val="75000"/>
                </a:schemeClr>
              </a:solidFill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6000" smtClean="0">
                <a:latin typeface="EPSON 太行書体Ｂ" pitchFamily="65" charset="-128"/>
                <a:ea typeface="EPSON 太行書体Ｂ" pitchFamily="65" charset="-128"/>
              </a:rPr>
              <a:t>マ</a:t>
            </a:r>
            <a:endParaRPr lang="en-US" altLang="ja-JP" sz="6000" dirty="0" smtClean="0"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6000" smtClean="0">
                <a:latin typeface="EPSON 太行書体Ｂ" pitchFamily="65" charset="-128"/>
                <a:ea typeface="EPSON 太行書体Ｂ" pitchFamily="65" charset="-128"/>
              </a:rPr>
              <a:t>な</a:t>
            </a:r>
            <a:endParaRPr lang="en-US" altLang="ja-JP" sz="6000" dirty="0" smtClean="0"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6000" smtClean="0">
                <a:latin typeface="EPSON 太行書体Ｂ" pitchFamily="65" charset="-128"/>
                <a:ea typeface="EPSON 太行書体Ｂ" pitchFamily="65" charset="-128"/>
              </a:rPr>
              <a:t>し</a:t>
            </a:r>
            <a:endParaRPr lang="en-US" altLang="ja-JP" sz="6000" dirty="0" smtClean="0"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28600"/>
            <a:ext cx="99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smtClean="0">
                <a:solidFill>
                  <a:schemeClr val="accent4">
                    <a:lumMod val="75000"/>
                  </a:schemeClr>
                </a:solidFill>
                <a:latin typeface="EPSON 太行書体Ｂ" pitchFamily="65" charset="-128"/>
                <a:ea typeface="EPSON 太行書体Ｂ" pitchFamily="65" charset="-128"/>
              </a:rPr>
              <a:t>オ</a:t>
            </a:r>
            <a:endParaRPr lang="en-US" altLang="ja-JP" sz="6000" dirty="0" smtClean="0">
              <a:solidFill>
                <a:schemeClr val="accent4">
                  <a:lumMod val="75000"/>
                </a:schemeClr>
              </a:solidFill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6000" smtClean="0">
                <a:latin typeface="EPSON 太行書体Ｂ" pitchFamily="65" charset="-128"/>
                <a:ea typeface="EPSON 太行書体Ｂ" pitchFamily="65" charset="-128"/>
              </a:rPr>
              <a:t>チ</a:t>
            </a:r>
            <a:endParaRPr lang="en-US" altLang="ja-JP" sz="6000" dirty="0" smtClean="0"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6000" smtClean="0">
                <a:latin typeface="EPSON 太行書体Ｂ" pitchFamily="65" charset="-128"/>
                <a:ea typeface="EPSON 太行書体Ｂ" pitchFamily="65" charset="-128"/>
              </a:rPr>
              <a:t>な</a:t>
            </a:r>
            <a:endParaRPr lang="en-US" altLang="ja-JP" sz="6000" dirty="0" smtClean="0"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6000" smtClean="0">
                <a:latin typeface="EPSON 太行書体Ｂ" pitchFamily="65" charset="-128"/>
                <a:ea typeface="EPSON 太行書体Ｂ" pitchFamily="65" charset="-128"/>
              </a:rPr>
              <a:t>し</a:t>
            </a:r>
            <a:endParaRPr lang="en-US" altLang="ja-JP" sz="6000" dirty="0" smtClean="0"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228600"/>
            <a:ext cx="95410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smtClean="0">
                <a:solidFill>
                  <a:schemeClr val="accent4">
                    <a:lumMod val="75000"/>
                  </a:schemeClr>
                </a:solidFill>
                <a:latin typeface="EPSON 太行書体Ｂ" pitchFamily="65" charset="-128"/>
                <a:ea typeface="EPSON 太行書体Ｂ" pitchFamily="65" charset="-128"/>
              </a:rPr>
              <a:t>意</a:t>
            </a:r>
            <a:endParaRPr lang="en-US" altLang="ja-JP" sz="6000" dirty="0" smtClean="0">
              <a:solidFill>
                <a:schemeClr val="accent4">
                  <a:lumMod val="75000"/>
                </a:schemeClr>
              </a:solidFill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6000" smtClean="0">
                <a:latin typeface="EPSON 太行書体Ｂ" pitchFamily="65" charset="-128"/>
                <a:ea typeface="EPSON 太行書体Ｂ" pitchFamily="65" charset="-128"/>
              </a:rPr>
              <a:t>味</a:t>
            </a:r>
            <a:endParaRPr lang="en-US" altLang="ja-JP" sz="6000" dirty="0" smtClean="0"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6000" smtClean="0">
                <a:latin typeface="EPSON 太行書体Ｂ" pitchFamily="65" charset="-128"/>
                <a:ea typeface="EPSON 太行書体Ｂ" pitchFamily="65" charset="-128"/>
              </a:rPr>
              <a:t>な</a:t>
            </a:r>
            <a:endParaRPr lang="en-US" altLang="ja-JP" sz="6000" dirty="0" smtClean="0"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6000" smtClean="0">
                <a:latin typeface="EPSON 太行書体Ｂ" pitchFamily="65" charset="-128"/>
                <a:ea typeface="EPSON 太行書体Ｂ" pitchFamily="65" charset="-128"/>
              </a:rPr>
              <a:t>し</a:t>
            </a:r>
            <a:endParaRPr lang="en-US" altLang="ja-JP" sz="6000" dirty="0" smtClean="0"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44958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Carolingia" pitchFamily="2" charset="0"/>
              </a:rPr>
              <a:t>ya</a:t>
            </a:r>
            <a:r>
              <a:rPr lang="en-US" sz="3600" b="1" dirty="0" smtClean="0">
                <a:latin typeface="Carolingia" pitchFamily="2" charset="0"/>
              </a:rPr>
              <a:t>ma nashi</a:t>
            </a:r>
          </a:p>
          <a:p>
            <a:pPr algn="ctr"/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Carolingia" pitchFamily="2" charset="0"/>
              </a:rPr>
              <a:t>o</a:t>
            </a:r>
            <a:r>
              <a:rPr lang="en-US" sz="3600" b="1" dirty="0" smtClean="0">
                <a:latin typeface="Carolingia" pitchFamily="2" charset="0"/>
              </a:rPr>
              <a:t>chi nashi</a:t>
            </a:r>
          </a:p>
          <a:p>
            <a:pPr algn="r"/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Carolingia" pitchFamily="2" charset="0"/>
              </a:rPr>
              <a:t>i</a:t>
            </a:r>
            <a:r>
              <a:rPr lang="en-US" sz="3600" b="1" dirty="0" smtClean="0">
                <a:latin typeface="Carolingia" pitchFamily="2" charset="0"/>
              </a:rPr>
              <a:t>mi nashi</a:t>
            </a:r>
            <a:endParaRPr lang="en-US" sz="3600" b="1" dirty="0">
              <a:latin typeface="Carolingi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Lilly\Gakuen Heaven\Heaven Heaven all ilustrations- color\gh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2743200" cy="41699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5059" name="Picture 3" descr="C:\Lilly\New Folder\nt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57200"/>
            <a:ext cx="4638675" cy="5715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Lilly\New Folder\Love-M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28600"/>
            <a:ext cx="2667000" cy="4572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7107" name="Picture 3" descr="C:\Lilly\Pics\Yaoi\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5004221" cy="496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Lilly\Pics\Yaoi\amaz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609600"/>
            <a:ext cx="6080760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8132" name="Picture 4" descr="C:\Lilly\Pics\Yaoi\Akiho Kousa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3048000" cy="4227513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http://www.mangaupdates.com/image/i55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" y="2209800"/>
            <a:ext cx="2772728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267200" y="2971800"/>
            <a:ext cx="33998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行書体Ｍ" pitchFamily="65" charset="-128"/>
                <a:ea typeface="EPSON 行書体Ｍ" pitchFamily="65" charset="-128"/>
              </a:rPr>
              <a:t>新田祐克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行書体Ｍ" pitchFamily="65" charset="-128"/>
              <a:ea typeface="EPSON 行書体Ｍ" pitchFamily="65" charset="-128"/>
            </a:endParaRPr>
          </a:p>
          <a:p>
            <a:endParaRPr lang="en-US" altLang="ja-JP" dirty="0" smtClean="0"/>
          </a:p>
          <a:p>
            <a:pPr>
              <a:buFont typeface="Wingdings" pitchFamily="2" charset="2"/>
              <a:buChar char="ü"/>
            </a:pPr>
            <a:r>
              <a:rPr lang="en-US" altLang="ja-JP" sz="2400" b="1" dirty="0" smtClean="0">
                <a:solidFill>
                  <a:schemeClr val="tx2">
                    <a:lumMod val="50000"/>
                  </a:schemeClr>
                </a:solidFill>
                <a:latin typeface="A Charming Font Superexpanded" pitchFamily="2" charset="0"/>
              </a:rPr>
              <a:t>Fukui Prefecture, Japan</a:t>
            </a:r>
          </a:p>
          <a:p>
            <a:pPr>
              <a:buFont typeface="Wingdings" pitchFamily="2" charset="2"/>
              <a:buChar char="ü"/>
            </a:pPr>
            <a:endParaRPr lang="en-US" altLang="ja-JP" sz="2400" b="1" dirty="0" smtClean="0">
              <a:solidFill>
                <a:schemeClr val="tx2">
                  <a:lumMod val="50000"/>
                </a:schemeClr>
              </a:solidFill>
              <a:latin typeface="A Charming Font Superexpanded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400" b="1" dirty="0" smtClean="0">
                <a:solidFill>
                  <a:schemeClr val="tx2">
                    <a:lumMod val="50000"/>
                  </a:schemeClr>
                </a:solidFill>
                <a:latin typeface="A Charming Font Superexpanded" pitchFamily="2" charset="0"/>
              </a:rPr>
              <a:t>8 March 1871</a:t>
            </a:r>
            <a:r>
              <a:rPr lang="ja-JP" altLang="en-US" sz="2400" b="1" smtClean="0">
                <a:solidFill>
                  <a:schemeClr val="tx2">
                    <a:lumMod val="50000"/>
                  </a:schemeClr>
                </a:solidFill>
                <a:latin typeface="A Charming Font Superexpanded" pitchFamily="2" charset="0"/>
              </a:rPr>
              <a:t>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A Charming Font Superexpanded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ka haru 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3700510" cy="527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wcicada_booklet_cov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752600"/>
            <a:ext cx="2883379" cy="407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67200" y="1447800"/>
            <a:ext cx="53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明朝体Ｂ" pitchFamily="17" charset="-128"/>
                <a:ea typeface="EPSON 太明朝体Ｂ" pitchFamily="17" charset="-128"/>
              </a:rPr>
              <a:t>春</a:t>
            </a:r>
            <a:endParaRPr lang="en-US" altLang="ja-JP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明朝体Ｂ" pitchFamily="17" charset="-128"/>
              <a:ea typeface="EPSON 太明朝体Ｂ" pitchFamily="17" charset="-128"/>
            </a:endParaRPr>
          </a:p>
          <a:p>
            <a:r>
              <a:rPr lang="ja-JP" alt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明朝体Ｂ" pitchFamily="17" charset="-128"/>
                <a:ea typeface="EPSON 太明朝体Ｂ" pitchFamily="17" charset="-128"/>
              </a:rPr>
              <a:t>を</a:t>
            </a:r>
            <a:endParaRPr lang="en-US" altLang="ja-JP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明朝体Ｂ" pitchFamily="17" charset="-128"/>
              <a:ea typeface="EPSON 太明朝体Ｂ" pitchFamily="17" charset="-128"/>
            </a:endParaRPr>
          </a:p>
          <a:p>
            <a:r>
              <a:rPr lang="ja-JP" alt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明朝体Ｂ" pitchFamily="17" charset="-128"/>
                <a:ea typeface="EPSON 太明朝体Ｂ" pitchFamily="17" charset="-128"/>
              </a:rPr>
              <a:t>抱</a:t>
            </a:r>
            <a:endParaRPr lang="en-US" altLang="ja-JP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明朝体Ｂ" pitchFamily="17" charset="-128"/>
              <a:ea typeface="EPSON 太明朝体Ｂ" pitchFamily="17" charset="-128"/>
            </a:endParaRPr>
          </a:p>
          <a:p>
            <a:r>
              <a:rPr lang="ja-JP" alt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明朝体Ｂ" pitchFamily="17" charset="-128"/>
                <a:ea typeface="EPSON 太明朝体Ｂ" pitchFamily="17" charset="-128"/>
              </a:rPr>
              <a:t>い</a:t>
            </a:r>
            <a:endParaRPr lang="en-US" altLang="ja-JP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明朝体Ｂ" pitchFamily="17" charset="-128"/>
              <a:ea typeface="EPSON 太明朝体Ｂ" pitchFamily="17" charset="-128"/>
            </a:endParaRPr>
          </a:p>
          <a:p>
            <a:r>
              <a:rPr lang="ja-JP" alt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明朝体Ｂ" pitchFamily="17" charset="-128"/>
                <a:ea typeface="EPSON 太明朝体Ｂ" pitchFamily="17" charset="-128"/>
              </a:rPr>
              <a:t>て</a:t>
            </a:r>
            <a:endParaRPr lang="en-US" altLang="ja-JP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明朝体Ｂ" pitchFamily="17" charset="-128"/>
              <a:ea typeface="EPSON 太明朝体Ｂ" pitchFamily="17" charset="-128"/>
            </a:endParaRPr>
          </a:p>
          <a:p>
            <a:r>
              <a:rPr lang="ja-JP" alt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明朝体Ｂ" pitchFamily="17" charset="-128"/>
                <a:ea typeface="EPSON 太明朝体Ｂ" pitchFamily="17" charset="-128"/>
              </a:rPr>
              <a:t>い</a:t>
            </a:r>
            <a:endParaRPr lang="en-US" altLang="ja-JP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明朝体Ｂ" pitchFamily="17" charset="-128"/>
              <a:ea typeface="EPSON 太明朝体Ｂ" pitchFamily="17" charset="-128"/>
            </a:endParaRPr>
          </a:p>
          <a:p>
            <a:r>
              <a:rPr lang="ja-JP" alt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明朝体Ｂ" pitchFamily="17" charset="-128"/>
                <a:ea typeface="EPSON 太明朝体Ｂ" pitchFamily="17" charset="-128"/>
              </a:rPr>
              <a:t>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明朝体Ｂ" pitchFamily="17" charset="-128"/>
              <a:ea typeface="EPSON 太明朝体Ｂ" pitchFamily="17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667000"/>
            <a:ext cx="68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冬</a:t>
            </a:r>
            <a:endParaRPr lang="en-US" altLang="ja-JP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の</a:t>
            </a:r>
            <a:endParaRPr lang="en-US" altLang="ja-JP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蝉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ka WMLM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05000"/>
            <a:ext cx="5759323" cy="38481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838200" y="609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男が男を愛する時</a:t>
            </a:r>
            <a:endParaRPr lang="en-US" altLang="ja-JP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6019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eeding Cowboys" pitchFamily="2" charset="0"/>
              </a:rPr>
              <a:t>When A Man Loves A Man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eeding Cowboys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Lilly\Desktop\bo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600450" cy="46974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C:\Documents and Settings\Lilly\Desktop\bok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49378"/>
            <a:ext cx="3981450" cy="4364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400" y="6096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spc="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明朝体Ｂ" pitchFamily="17" charset="-128"/>
                <a:ea typeface="EPSON 太明朝体Ｂ" pitchFamily="17" charset="-128"/>
              </a:rPr>
              <a:t>僕の声</a:t>
            </a:r>
            <a:endParaRPr lang="en-US" sz="6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明朝体Ｂ" pitchFamily="17" charset="-128"/>
              <a:ea typeface="EPSON 太明朝体Ｂ" pitchFamily="17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http://www.mangaupdates.com/image/i1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3041410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343400" y="2819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やまねあやの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41148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3200" spc="-15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Charming Font Superexpanded" pitchFamily="2" charset="0"/>
              </a:rPr>
              <a:t>Awazi Island, Hyogo Prefecture</a:t>
            </a:r>
          </a:p>
          <a:p>
            <a:pPr algn="ctr">
              <a:buFont typeface="Wingdings" pitchFamily="2" charset="2"/>
              <a:buChar char="ü"/>
            </a:pPr>
            <a:r>
              <a:rPr lang="en-US" sz="3200" spc="-15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Charming Font Superexpanded" pitchFamily="2" charset="0"/>
              </a:rPr>
              <a:t>December 18</a:t>
            </a:r>
            <a:endParaRPr lang="en-US" sz="3200" spc="-15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Charming Font Superexpanded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Lilly\Desktop\Viewfinder - win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7124700" cy="444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ファインダ一　シリ一ズ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066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itials with curls" pitchFamily="2" charset="0"/>
              </a:rPr>
              <a:t>Finder</a:t>
            </a:r>
            <a:r>
              <a:rPr lang="ja-JP" altLang="en-US" sz="4800" b="1" spc="-15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itials with curls" pitchFamily="2" charset="0"/>
              </a:rPr>
              <a:t>　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itials with curls" pitchFamily="2" charset="0"/>
              </a:rPr>
              <a:t>Series</a:t>
            </a:r>
            <a:endParaRPr lang="en-US" sz="4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itials with curls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illy\Desktop\crim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743200"/>
            <a:ext cx="5110162" cy="3582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3400" y="734198"/>
            <a:ext cx="7848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明朝体Ｂ" pitchFamily="17" charset="-128"/>
                <a:ea typeface="EPSON 太明朝体Ｂ" pitchFamily="17" charset="-128"/>
                <a:cs typeface="MS Mincho" pitchFamily="49" charset="-128"/>
              </a:rPr>
              <a:t>クリムゾン・スぺル</a:t>
            </a:r>
            <a:endParaRPr kumimoji="0" lang="en-US" altLang="ja-JP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明朝体Ｂ" pitchFamily="17" charset="-128"/>
              <a:ea typeface="EPSON 太明朝体Ｂ" pitchFamily="17" charset="-128"/>
              <a:cs typeface="MS Mincho" pitchFamily="49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200" dirty="0" smtClean="0">
              <a:latin typeface="Calibri" pitchFamily="34" charset="0"/>
              <a:ea typeface="MS Mincho" pitchFamily="49" charset="-128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  <a:ea typeface="MS Mincho" pitchFamily="49" charset="-128"/>
              </a:rPr>
              <a:t>Crimson Spell</a:t>
            </a:r>
            <a:endParaRPr kumimoji="0" lang="ja-JP" altLang="bg-BG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t Glass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685800" y="2743200"/>
            <a:ext cx="4343400" cy="3257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400800" y="1066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2057400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smtClean="0">
                <a:latin typeface="EPSON 教科書体Ｍ" pitchFamily="17" charset="-128"/>
                <a:ea typeface="EPSON 教科書体Ｍ" pitchFamily="17" charset="-128"/>
              </a:rPr>
              <a:t>止　お　痛　　　</a:t>
            </a:r>
            <a:endParaRPr lang="en-US" altLang="ja-JP" sz="4800" b="1" dirty="0" smtClean="0">
              <a:latin typeface="EPSON 教科書体Ｍ" pitchFamily="17" charset="-128"/>
              <a:ea typeface="EPSON 教科書体Ｍ" pitchFamily="17" charset="-128"/>
            </a:endParaRPr>
          </a:p>
          <a:p>
            <a:r>
              <a:rPr lang="ja-JP" altLang="en-US" sz="4800" b="1" smtClean="0">
                <a:latin typeface="EPSON 教科書体Ｍ" pitchFamily="17" charset="-128"/>
                <a:ea typeface="EPSON 教科書体Ｍ" pitchFamily="17" charset="-128"/>
              </a:rPr>
              <a:t>め　尻　い</a:t>
            </a:r>
            <a:endParaRPr lang="en-US" altLang="ja-JP" sz="4800" b="1" dirty="0" smtClean="0">
              <a:latin typeface="EPSON 教科書体Ｍ" pitchFamily="17" charset="-128"/>
              <a:ea typeface="EPSON 教科書体Ｍ" pitchFamily="17" charset="-128"/>
            </a:endParaRPr>
          </a:p>
          <a:p>
            <a:r>
              <a:rPr lang="ja-JP" altLang="en-US" sz="4800" b="1" smtClean="0">
                <a:latin typeface="EPSON 教科書体Ｍ" pitchFamily="17" charset="-128"/>
                <a:ea typeface="EPSON 教科書体Ｍ" pitchFamily="17" charset="-128"/>
              </a:rPr>
              <a:t>て　が</a:t>
            </a:r>
            <a:endParaRPr lang="en-US" sz="4800" b="1" dirty="0" smtClean="0">
              <a:latin typeface="EPSON 教科書体Ｍ" pitchFamily="17" charset="-128"/>
              <a:ea typeface="EPSON 教科書体Ｍ" pitchFamily="17" charset="-128"/>
            </a:endParaRPr>
          </a:p>
          <a:p>
            <a:r>
              <a:rPr lang="ja-JP" altLang="en-US" sz="2400" smtClean="0"/>
              <a:t>　　</a:t>
            </a:r>
            <a:endParaRPr lang="en-US" altLang="ja-JP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47800" y="8382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Konfuciuz" pitchFamily="2" charset="0"/>
                <a:cs typeface="Kartika" pitchFamily="18" charset="0"/>
              </a:rPr>
              <a:t>Yamete, oshiri ga itai!!!</a:t>
            </a:r>
            <a:endParaRPr lang="en-US" sz="4400" dirty="0">
              <a:latin typeface="Konfuciuz" pitchFamily="2" charset="0"/>
              <a:cs typeface="Kartik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 descr="http://www.mangaupdates.com/image/i8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3028950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0" y="1828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spc="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東城麻美 </a:t>
            </a:r>
            <a:endParaRPr lang="en-US" sz="5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3581400"/>
            <a:ext cx="358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bg-BG" dirty="0" smtClean="0"/>
          </a:p>
          <a:p>
            <a:pPr algn="ctr">
              <a:buFont typeface="Wingdings" pitchFamily="2" charset="2"/>
              <a:buChar char="ü"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 Charming Font Superexpanded" pitchFamily="2" charset="0"/>
              </a:rPr>
              <a:t>August 19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 Charming Font Superexpanded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Documents and Settings\Lilly\Desktop\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38400"/>
            <a:ext cx="3276600" cy="388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Documents and Settings\Lilly\Desktop\Renai Junk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962400"/>
            <a:ext cx="436880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800" y="6858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ffonti.gradient.fill" pitchFamily="2" charset="0"/>
              </a:rPr>
              <a:t>ADDICTED TO LOVE</a:t>
            </a:r>
            <a:endParaRPr lang="en-US" sz="44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affonti.gradient.fil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1752600"/>
            <a:ext cx="472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恋愛</a:t>
            </a:r>
            <a:endParaRPr lang="en-US" altLang="ja-JP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  <a:p>
            <a:r>
              <a:rPr lang="ja-JP" altLang="en-US" sz="6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ジャンキー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Lilly\Desktop\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990600"/>
            <a:ext cx="3225800" cy="494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Documents and Settings\Lilly\Desktop\9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57400"/>
            <a:ext cx="3048000" cy="4303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215900" dir="8100000" algn="tr" rotWithShape="0">
              <a:prstClr val="black">
                <a:alpha val="57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914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電光石火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olingia" pitchFamily="2" charset="0"/>
              </a:rPr>
              <a:t>BOYS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olingia" pitchFamily="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Lilly\Pics\Okane Ga nai\Tohru Kousaka artbook - Hitoyo Shinozaki Okane ga Nai ~ Kill or say love me\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04800"/>
            <a:ext cx="3468258" cy="524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" descr="C:\Lilly\Pics\Okane Ga nai\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5410200" cy="4057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お金がない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ocuments and Settings\Lilly\Desktop\kinkijanai.2.1186924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6904894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Documents and Settings\Lilly\Desktop\Logo-IB-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8382000" cy="2612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800" y="2895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eeding Cowboys" pitchFamily="2" charset="0"/>
              </a:rPr>
              <a:t>www.kinkijanai.forumer.com</a:t>
            </a:r>
            <a:endParaRPr lang="en-US" sz="4000" spc="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eeding Cowboys" pitchFamily="2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uvkejhia fleu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609600"/>
            <a:ext cx="4091208" cy="5834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4572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u="sng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sula - Cyrillic" pitchFamily="66" charset="0"/>
              </a:rPr>
              <a:t>Използвани материали:</a:t>
            </a:r>
          </a:p>
          <a:p>
            <a:endParaRPr lang="bg-BG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i="1" spc="-150" dirty="0" smtClean="0">
                <a:solidFill>
                  <a:srgbClr val="002060"/>
                </a:solidFill>
                <a:latin typeface="CatholicSchoolGirls BB" pitchFamily="34" charset="0"/>
              </a:rPr>
              <a:t> Homosexuality in Japan</a:t>
            </a:r>
          </a:p>
          <a:p>
            <a:pPr>
              <a:buFont typeface="Wingdings" pitchFamily="2" charset="2"/>
              <a:buChar char="ü"/>
            </a:pPr>
            <a:r>
              <a:rPr lang="en-US" sz="2800" i="1" spc="-150" dirty="0" smtClean="0">
                <a:solidFill>
                  <a:srgbClr val="002060"/>
                </a:solidFill>
                <a:latin typeface="CatholicSchoolGirls BB" pitchFamily="34" charset="0"/>
              </a:rPr>
              <a:t>Wikipedia</a:t>
            </a:r>
          </a:p>
          <a:p>
            <a:pPr>
              <a:buFont typeface="Wingdings" pitchFamily="2" charset="2"/>
              <a:buChar char="ü"/>
            </a:pPr>
            <a:r>
              <a:rPr lang="en-US" sz="2800" i="1" spc="-150" dirty="0" smtClean="0">
                <a:solidFill>
                  <a:srgbClr val="002060"/>
                </a:solidFill>
                <a:latin typeface="CatholicSchoolGirls BB" pitchFamily="34" charset="0"/>
              </a:rPr>
              <a:t> Homosexuality in the Japanese Buddhist Tradition</a:t>
            </a:r>
          </a:p>
          <a:p>
            <a:pPr>
              <a:buFont typeface="Wingdings" pitchFamily="2" charset="2"/>
              <a:buChar char="ü"/>
            </a:pPr>
            <a:r>
              <a:rPr lang="en-US" sz="2800" i="1" spc="-150" dirty="0" smtClean="0">
                <a:solidFill>
                  <a:srgbClr val="002060"/>
                </a:solidFill>
                <a:latin typeface="CatholicSchoolGirls BB" pitchFamily="34" charset="0"/>
              </a:rPr>
              <a:t>The Beautiful Way: The Roots of Homosexuality in Japan</a:t>
            </a:r>
          </a:p>
          <a:p>
            <a:pPr>
              <a:buFont typeface="Wingdings" pitchFamily="2" charset="2"/>
              <a:buChar char="ü"/>
            </a:pPr>
            <a:r>
              <a:rPr lang="en-US" sz="2800" i="1" spc="-150" dirty="0" smtClean="0">
                <a:solidFill>
                  <a:srgbClr val="002060"/>
                </a:solidFill>
                <a:latin typeface="CatholicSchoolGirls BB" pitchFamily="34" charset="0"/>
              </a:rPr>
              <a:t>The Beautiful Way of the Samurai</a:t>
            </a:r>
          </a:p>
          <a:p>
            <a:pPr>
              <a:buFont typeface="Wingdings" pitchFamily="2" charset="2"/>
              <a:buChar char="ü"/>
            </a:pPr>
            <a:r>
              <a:rPr lang="en-US" sz="2800" i="1" spc="-150" dirty="0" smtClean="0">
                <a:solidFill>
                  <a:srgbClr val="002060"/>
                </a:solidFill>
                <a:latin typeface="CatholicSchoolGirls BB" pitchFamily="34" charset="0"/>
              </a:rPr>
              <a:t>Manga Baka Updates</a:t>
            </a:r>
            <a:endParaRPr lang="en-US" sz="2800" i="1" spc="-150" dirty="0">
              <a:solidFill>
                <a:srgbClr val="002060"/>
              </a:solidFill>
              <a:latin typeface="CatholicSchoolGirls BB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3086100" cy="2626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0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1000"/>
            <a:ext cx="3368842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0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514600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3124200" cy="44748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0"/>
            <a:ext cx="3962400" cy="285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0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04800"/>
            <a:ext cx="3531515" cy="282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5000"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533400"/>
            <a:ext cx="2390337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ok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733800"/>
            <a:ext cx="1801368" cy="2417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uk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2590800"/>
            <a:ext cx="1231200" cy="170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em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2438400"/>
            <a:ext cx="1209600" cy="214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066800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請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9906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PSON 太行書体Ｂ" pitchFamily="65" charset="-128"/>
                <a:ea typeface="EPSON 太行書体Ｂ" pitchFamily="65" charset="-128"/>
              </a:rPr>
              <a:t>攻め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PSON 太行書体Ｂ" pitchFamily="65" charset="-128"/>
              <a:ea typeface="EPSON 太行書体Ｂ" pitchFamily="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724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dgnorth" pitchFamily="82" charset="0"/>
              </a:rPr>
              <a:t>uke</a:t>
            </a:r>
            <a:endParaRPr lang="en-US" sz="72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dgnorth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48006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dgnorth" pitchFamily="82" charset="0"/>
              </a:rPr>
              <a:t>seme</a:t>
            </a:r>
            <a:endParaRPr lang="en-US" sz="66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dgnorth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30480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g-BG" sz="2400" i="1" u="sng" spc="-150" dirty="0" smtClean="0">
                <a:latin typeface="Franklin Gothic Heavy" pitchFamily="34" charset="0"/>
              </a:rPr>
              <a:t> резервиран</a:t>
            </a:r>
          </a:p>
          <a:p>
            <a:pPr>
              <a:buFont typeface="Wingdings" pitchFamily="2" charset="2"/>
              <a:buChar char="ü"/>
            </a:pPr>
            <a:r>
              <a:rPr lang="bg-BG" sz="2400" i="1" u="sng" spc="-150" dirty="0" smtClean="0">
                <a:latin typeface="Franklin Gothic Heavy" pitchFamily="34" charset="0"/>
              </a:rPr>
              <a:t>физически силен</a:t>
            </a:r>
          </a:p>
          <a:p>
            <a:pPr>
              <a:buFont typeface="Wingdings" pitchFamily="2" charset="2"/>
              <a:buChar char="ü"/>
            </a:pPr>
            <a:r>
              <a:rPr lang="bg-BG" sz="2400" i="1" u="sng" spc="-150" dirty="0" smtClean="0">
                <a:latin typeface="Franklin Gothic Heavy" pitchFamily="34" charset="0"/>
              </a:rPr>
              <a:t>покровителствен</a:t>
            </a:r>
          </a:p>
          <a:p>
            <a:pPr>
              <a:buFont typeface="Wingdings" pitchFamily="2" charset="2"/>
              <a:buChar char="ü"/>
            </a:pPr>
            <a:r>
              <a:rPr lang="bg-BG" sz="2400" i="1" u="sng" spc="-150" dirty="0" smtClean="0">
                <a:latin typeface="Franklin Gothic Heavy" pitchFamily="34" charset="0"/>
              </a:rPr>
              <a:t>изразена брадичка</a:t>
            </a:r>
          </a:p>
          <a:p>
            <a:pPr>
              <a:buFont typeface="Wingdings" pitchFamily="2" charset="2"/>
              <a:buChar char="ü"/>
            </a:pPr>
            <a:r>
              <a:rPr lang="bg-BG" sz="2400" i="1" u="sng" spc="-150" dirty="0" smtClean="0">
                <a:latin typeface="Franklin Gothic Heavy" pitchFamily="34" charset="0"/>
              </a:rPr>
              <a:t>къса коса</a:t>
            </a:r>
          </a:p>
          <a:p>
            <a:pPr>
              <a:buFont typeface="Wingdings" pitchFamily="2" charset="2"/>
              <a:buChar char="ü"/>
            </a:pPr>
            <a:r>
              <a:rPr lang="bg-BG" sz="2400" i="1" u="sng" spc="-150" dirty="0" smtClean="0">
                <a:latin typeface="Franklin Gothic Heavy" pitchFamily="34" charset="0"/>
              </a:rPr>
              <a:t>малки очи</a:t>
            </a:r>
          </a:p>
          <a:p>
            <a:pPr>
              <a:buFont typeface="Wingdings" pitchFamily="2" charset="2"/>
              <a:buChar char="ü"/>
            </a:pPr>
            <a:r>
              <a:rPr lang="bg-BG" sz="2400" i="1" u="sng" spc="-150" dirty="0" smtClean="0">
                <a:latin typeface="Franklin Gothic Heavy" pitchFamily="34" charset="0"/>
              </a:rPr>
              <a:t>мачо поведение</a:t>
            </a:r>
            <a:endParaRPr lang="en-US" sz="2400" i="1" u="sng" spc="-150" dirty="0">
              <a:latin typeface="Franklin Gothic Heavy" pitchFamily="34" charset="0"/>
            </a:endParaRPr>
          </a:p>
        </p:txBody>
      </p:sp>
      <p:pic>
        <p:nvPicPr>
          <p:cNvPr id="4" name="Picture 3" descr="Aya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388689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3806663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53000" y="2971800"/>
            <a:ext cx="403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g-BG" sz="3200" dirty="0" smtClean="0">
                <a:latin typeface="Monotype Corsiva" pitchFamily="66" charset="0"/>
              </a:rPr>
              <a:t> </a:t>
            </a:r>
            <a:r>
              <a:rPr lang="bg-BG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женствени</a:t>
            </a:r>
          </a:p>
          <a:p>
            <a:pPr>
              <a:buFont typeface="Wingdings" pitchFamily="2" charset="2"/>
              <a:buChar char="ü"/>
            </a:pPr>
            <a:r>
              <a:rPr lang="bg-BG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адрогинистични</a:t>
            </a:r>
          </a:p>
          <a:p>
            <a:pPr>
              <a:buFont typeface="Wingdings" pitchFamily="2" charset="2"/>
              <a:buChar char="ü"/>
            </a:pPr>
            <a:r>
              <a:rPr lang="bg-BG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по-дребни</a:t>
            </a:r>
          </a:p>
          <a:p>
            <a:pPr>
              <a:buFont typeface="Wingdings" pitchFamily="2" charset="2"/>
              <a:buChar char="ü"/>
            </a:pPr>
            <a:r>
              <a:rPr lang="bg-BG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нереалистично                            момичешко поведение</a:t>
            </a:r>
          </a:p>
          <a:p>
            <a:pPr>
              <a:buFont typeface="Wingdings" pitchFamily="2" charset="2"/>
              <a:buChar char="ü"/>
            </a:pPr>
            <a:endParaRPr lang="bg-BG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2286000" cy="3048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57200"/>
            <a:ext cx="2286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Picture 6" descr="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447800"/>
            <a:ext cx="3599688" cy="39441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226</Words>
  <Application>Microsoft Office PowerPoint</Application>
  <PresentationFormat>On-screen Show (4:3)</PresentationFormat>
  <Paragraphs>107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Lilly Blue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Lilly</dc:creator>
  <cp:lastModifiedBy>Lilly</cp:lastModifiedBy>
  <cp:revision>95</cp:revision>
  <dcterms:created xsi:type="dcterms:W3CDTF">2007-08-12T14:59:03Z</dcterms:created>
  <dcterms:modified xsi:type="dcterms:W3CDTF">2007-08-16T22:36:11Z</dcterms:modified>
</cp:coreProperties>
</file>